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493" r:id="rId3"/>
    <p:sldId id="268" r:id="rId4"/>
    <p:sldId id="555" r:id="rId5"/>
    <p:sldId id="2487" r:id="rId6"/>
    <p:sldId id="2486" r:id="rId7"/>
    <p:sldId id="2491" r:id="rId8"/>
    <p:sldId id="2492" r:id="rId9"/>
    <p:sldId id="270" r:id="rId10"/>
    <p:sldId id="2488" r:id="rId11"/>
    <p:sldId id="2490" r:id="rId12"/>
    <p:sldId id="2485" r:id="rId13"/>
    <p:sldId id="2489" r:id="rId14"/>
    <p:sldId id="2493" r:id="rId15"/>
    <p:sldId id="2494" r:id="rId16"/>
    <p:sldId id="2495" r:id="rId17"/>
    <p:sldId id="2496" r:id="rId18"/>
    <p:sldId id="2497" r:id="rId19"/>
    <p:sldId id="2498" r:id="rId20"/>
    <p:sldId id="2499" r:id="rId21"/>
    <p:sldId id="2500" r:id="rId22"/>
    <p:sldId id="2501" r:id="rId23"/>
  </p:sldIdLst>
  <p:sldSz cx="12192000" cy="6858000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3" initials="2" lastIdx="1" clrIdx="0">
    <p:extLst>
      <p:ext uri="{19B8F6BF-5375-455C-9EA6-DF929625EA0E}">
        <p15:presenceInfo xmlns:p15="http://schemas.microsoft.com/office/powerpoint/2012/main" userId="2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7" autoAdjust="0"/>
    <p:restoredTop sz="94631" autoAdjust="0"/>
  </p:normalViewPr>
  <p:slideViewPr>
    <p:cSldViewPr snapToGrid="0">
      <p:cViewPr varScale="1">
        <p:scale>
          <a:sx n="108" d="100"/>
          <a:sy n="108" d="100"/>
        </p:scale>
        <p:origin x="74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16T16:10:56.94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5" cy="498215"/>
          </a:xfrm>
          <a:prstGeom prst="rect">
            <a:avLst/>
          </a:prstGeom>
        </p:spPr>
        <p:txBody>
          <a:bodyPr vert="horz" lIns="91510" tIns="45754" rIns="91510" bIns="457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40" y="0"/>
            <a:ext cx="2950475" cy="498215"/>
          </a:xfrm>
          <a:prstGeom prst="rect">
            <a:avLst/>
          </a:prstGeom>
        </p:spPr>
        <p:txBody>
          <a:bodyPr vert="horz" lIns="91510" tIns="45754" rIns="91510" bIns="45754" rtlCol="0"/>
          <a:lstStyle>
            <a:lvl1pPr algn="r">
              <a:defRPr sz="1200"/>
            </a:lvl1pPr>
          </a:lstStyle>
          <a:p>
            <a:fld id="{587AFB03-2C4C-4F34-A196-D912E0EA1AE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1602"/>
            <a:ext cx="2950475" cy="498214"/>
          </a:xfrm>
          <a:prstGeom prst="rect">
            <a:avLst/>
          </a:prstGeom>
        </p:spPr>
        <p:txBody>
          <a:bodyPr vert="horz" lIns="91510" tIns="45754" rIns="91510" bIns="457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0" y="9431602"/>
            <a:ext cx="2950475" cy="498214"/>
          </a:xfrm>
          <a:prstGeom prst="rect">
            <a:avLst/>
          </a:prstGeom>
        </p:spPr>
        <p:txBody>
          <a:bodyPr vert="horz" lIns="91510" tIns="45754" rIns="91510" bIns="45754" rtlCol="0" anchor="b"/>
          <a:lstStyle>
            <a:lvl1pPr algn="r">
              <a:defRPr sz="1200"/>
            </a:lvl1pPr>
          </a:lstStyle>
          <a:p>
            <a:fld id="{14F7737C-2244-40F4-BAEE-B325F43DF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4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5" cy="498215"/>
          </a:xfrm>
          <a:prstGeom prst="rect">
            <a:avLst/>
          </a:prstGeom>
        </p:spPr>
        <p:txBody>
          <a:bodyPr vert="horz" lIns="91510" tIns="45754" rIns="91510" bIns="457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0"/>
            <a:ext cx="2950475" cy="498215"/>
          </a:xfrm>
          <a:prstGeom prst="rect">
            <a:avLst/>
          </a:prstGeom>
        </p:spPr>
        <p:txBody>
          <a:bodyPr vert="horz" lIns="91510" tIns="45754" rIns="91510" bIns="45754" rtlCol="0"/>
          <a:lstStyle>
            <a:lvl1pPr algn="r">
              <a:defRPr sz="1200"/>
            </a:lvl1pPr>
          </a:lstStyle>
          <a:p>
            <a:fld id="{E5B06962-67FD-46E4-B700-60576B228E4A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0" tIns="45754" rIns="91510" bIns="457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78723"/>
            <a:ext cx="5447030" cy="3909864"/>
          </a:xfrm>
          <a:prstGeom prst="rect">
            <a:avLst/>
          </a:prstGeom>
        </p:spPr>
        <p:txBody>
          <a:bodyPr vert="horz" lIns="91510" tIns="45754" rIns="91510" bIns="457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950475" cy="498214"/>
          </a:xfrm>
          <a:prstGeom prst="rect">
            <a:avLst/>
          </a:prstGeom>
        </p:spPr>
        <p:txBody>
          <a:bodyPr vert="horz" lIns="91510" tIns="45754" rIns="91510" bIns="457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31602"/>
            <a:ext cx="2950475" cy="498214"/>
          </a:xfrm>
          <a:prstGeom prst="rect">
            <a:avLst/>
          </a:prstGeom>
        </p:spPr>
        <p:txBody>
          <a:bodyPr vert="horz" lIns="91510" tIns="45754" rIns="91510" bIns="45754" rtlCol="0" anchor="b"/>
          <a:lstStyle>
            <a:lvl1pPr algn="r">
              <a:defRPr sz="1200"/>
            </a:lvl1pPr>
          </a:lstStyle>
          <a:p>
            <a:fld id="{396CBEC1-0B67-4B3F-8840-F246C3D0A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EF92F-536A-40B5-A4F7-8AD37E46E0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0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7"/>
          <p:cNvSpPr/>
          <p:nvPr/>
        </p:nvSpPr>
        <p:spPr>
          <a:xfrm>
            <a:off x="8056092" y="9248110"/>
            <a:ext cx="6161511" cy="483384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0160" tIns="65339" rIns="130160" bIns="65339" anchor="b">
            <a:noAutofit/>
          </a:bodyPr>
          <a:lstStyle/>
          <a:p>
            <a:pPr algn="r" defTabSz="915003">
              <a:defRPr/>
            </a:pPr>
            <a:fld id="{8DB50855-D155-420E-A611-C1EFA6FE5EF4}" type="slidenum">
              <a:rPr lang="ru-RU" sz="1700" spc="-1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pPr algn="r" defTabSz="915003">
                <a:defRPr/>
              </a:pPr>
              <a:t>3</a:t>
            </a:fld>
            <a:endParaRPr lang="ru-RU" sz="1700" spc="-1" dirty="0">
              <a:solidFill>
                <a:prstClr val="black"/>
              </a:solidFill>
              <a:latin typeface="XO Oriel"/>
              <a:ea typeface="DejaVu Sans"/>
              <a:cs typeface="DejaVu Sans"/>
            </a:endParaRPr>
          </a:p>
        </p:txBody>
      </p:sp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0325" y="728663"/>
            <a:ext cx="6488113" cy="365125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1095497" y="7316647"/>
            <a:ext cx="8756188" cy="69271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900" spc="-1" dirty="0">
              <a:latin typeface="XO Oriel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defTabSz="915003">
              <a:defRPr/>
            </a:pPr>
            <a:r>
              <a:rPr lang="ru-RU" sz="2000" dirty="0">
                <a:solidFill>
                  <a:prstClr val="black"/>
                </a:solidFill>
                <a:ea typeface="DejaVu Sans"/>
                <a:cs typeface="DejaVu Sans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79593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207FF-7444-2C39-7BA9-DCF44A865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7">
            <a:extLst>
              <a:ext uri="{FF2B5EF4-FFF2-40B4-BE49-F238E27FC236}">
                <a16:creationId xmlns:a16="http://schemas.microsoft.com/office/drawing/2014/main" id="{B1876D9B-4D2F-66AF-BA4F-A7C72C9E0C68}"/>
              </a:ext>
            </a:extLst>
          </p:cNvPr>
          <p:cNvSpPr/>
          <p:nvPr/>
        </p:nvSpPr>
        <p:spPr>
          <a:xfrm>
            <a:off x="8056092" y="9248110"/>
            <a:ext cx="6161511" cy="483384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0160" tIns="65339" rIns="130160" bIns="65339" anchor="b">
            <a:noAutofit/>
          </a:bodyPr>
          <a:lstStyle/>
          <a:p>
            <a:pPr algn="r" defTabSz="915003">
              <a:defRPr/>
            </a:pPr>
            <a:fld id="{8DB50855-D155-420E-A611-C1EFA6FE5EF4}" type="slidenum">
              <a:rPr lang="ru-RU" sz="1700" spc="-1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pPr algn="r" defTabSz="915003">
                <a:defRPr/>
              </a:pPr>
              <a:t>5</a:t>
            </a:fld>
            <a:endParaRPr lang="ru-RU" sz="1700" spc="-1" dirty="0">
              <a:solidFill>
                <a:prstClr val="black"/>
              </a:solidFill>
              <a:latin typeface="XO Oriel"/>
              <a:ea typeface="DejaVu Sans"/>
              <a:cs typeface="DejaVu Sans"/>
            </a:endParaRPr>
          </a:p>
        </p:txBody>
      </p:sp>
      <p:sp>
        <p:nvSpPr>
          <p:cNvPr id="203" name="PlaceHolder 1">
            <a:extLst>
              <a:ext uri="{FF2B5EF4-FFF2-40B4-BE49-F238E27FC236}">
                <a16:creationId xmlns:a16="http://schemas.microsoft.com/office/drawing/2014/main" id="{22EF5F66-F0BE-4631-2A02-2A1B42703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70325" y="728663"/>
            <a:ext cx="6488113" cy="365125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>
            <a:extLst>
              <a:ext uri="{FF2B5EF4-FFF2-40B4-BE49-F238E27FC236}">
                <a16:creationId xmlns:a16="http://schemas.microsoft.com/office/drawing/2014/main" id="{8A3743A1-AF08-2EE0-7930-8885F718CB0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95497" y="7316647"/>
            <a:ext cx="8756188" cy="69271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900" spc="-1" dirty="0">
              <a:latin typeface="XO Oriel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011E87B-C57A-2CC0-69D1-41AE4934DAB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defTabSz="915003">
              <a:defRPr/>
            </a:pPr>
            <a:r>
              <a:rPr lang="ru-RU" sz="2000" dirty="0">
                <a:solidFill>
                  <a:prstClr val="black"/>
                </a:solidFill>
                <a:ea typeface="DejaVu Sans"/>
                <a:cs typeface="DejaVu Sans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286670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90B7E-A75F-9D94-3D05-2D9EFF4DB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7">
            <a:extLst>
              <a:ext uri="{FF2B5EF4-FFF2-40B4-BE49-F238E27FC236}">
                <a16:creationId xmlns:a16="http://schemas.microsoft.com/office/drawing/2014/main" id="{7317BD7C-843E-23C9-9F7A-2DF4169E274C}"/>
              </a:ext>
            </a:extLst>
          </p:cNvPr>
          <p:cNvSpPr/>
          <p:nvPr/>
        </p:nvSpPr>
        <p:spPr>
          <a:xfrm>
            <a:off x="8056092" y="9248110"/>
            <a:ext cx="6161511" cy="483384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0160" tIns="65339" rIns="130160" bIns="65339" anchor="b">
            <a:noAutofit/>
          </a:bodyPr>
          <a:lstStyle/>
          <a:p>
            <a:pPr algn="r" defTabSz="915003">
              <a:defRPr/>
            </a:pPr>
            <a:fld id="{8DB50855-D155-420E-A611-C1EFA6FE5EF4}" type="slidenum">
              <a:rPr lang="ru-RU" sz="1700" spc="-1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pPr algn="r" defTabSz="915003">
                <a:defRPr/>
              </a:pPr>
              <a:t>6</a:t>
            </a:fld>
            <a:endParaRPr lang="ru-RU" sz="1700" spc="-1" dirty="0">
              <a:solidFill>
                <a:prstClr val="black"/>
              </a:solidFill>
              <a:latin typeface="XO Oriel"/>
              <a:ea typeface="DejaVu Sans"/>
              <a:cs typeface="DejaVu Sans"/>
            </a:endParaRPr>
          </a:p>
        </p:txBody>
      </p:sp>
      <p:sp>
        <p:nvSpPr>
          <p:cNvPr id="203" name="PlaceHolder 1">
            <a:extLst>
              <a:ext uri="{FF2B5EF4-FFF2-40B4-BE49-F238E27FC236}">
                <a16:creationId xmlns:a16="http://schemas.microsoft.com/office/drawing/2014/main" id="{2A1F2F12-70EA-D9E6-4960-8E7D92BDB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70325" y="728663"/>
            <a:ext cx="6488113" cy="365125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>
            <a:extLst>
              <a:ext uri="{FF2B5EF4-FFF2-40B4-BE49-F238E27FC236}">
                <a16:creationId xmlns:a16="http://schemas.microsoft.com/office/drawing/2014/main" id="{4AC735B8-0CCF-D6D0-41D0-09D94E62A9E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95497" y="7316647"/>
            <a:ext cx="8756188" cy="69271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900" spc="-1" dirty="0">
              <a:latin typeface="XO Oriel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FE47698-4195-D2C9-A6C2-F6CC4CDE495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defTabSz="915003">
              <a:defRPr/>
            </a:pPr>
            <a:r>
              <a:rPr lang="ru-RU" sz="2000" dirty="0">
                <a:solidFill>
                  <a:prstClr val="black"/>
                </a:solidFill>
                <a:ea typeface="DejaVu Sans"/>
                <a:cs typeface="DejaVu Sans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61991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7"/>
          <p:cNvSpPr/>
          <p:nvPr/>
        </p:nvSpPr>
        <p:spPr>
          <a:xfrm>
            <a:off x="5596560" y="6419160"/>
            <a:ext cx="4280400" cy="335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49" tIns="45355" rIns="90349" bIns="45355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6997082-8D52-4D2E-B914-21FB33CD80AC}" type="slidenum">
              <a:rPr lang="ru-RU" sz="1200" spc="-1">
                <a:solidFill>
                  <a:srgbClr val="000000"/>
                </a:solidFill>
                <a:latin typeface="Calibri"/>
              </a:rPr>
              <a:t>8</a:t>
            </a:fld>
            <a:endParaRPr lang="ru-RU" sz="1200" spc="-1">
              <a:latin typeface="XO Oriel"/>
            </a:endParaRPr>
          </a:p>
        </p:txBody>
      </p:sp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6413"/>
            <a:ext cx="4505325" cy="253365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61041" y="5078521"/>
            <a:ext cx="6082920" cy="480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37024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EEAC9-4F07-32E7-DE2F-E2BC1624F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7">
            <a:extLst>
              <a:ext uri="{FF2B5EF4-FFF2-40B4-BE49-F238E27FC236}">
                <a16:creationId xmlns:a16="http://schemas.microsoft.com/office/drawing/2014/main" id="{2D3EF21C-C1CF-DC3A-98AE-8E8127305463}"/>
              </a:ext>
            </a:extLst>
          </p:cNvPr>
          <p:cNvSpPr/>
          <p:nvPr/>
        </p:nvSpPr>
        <p:spPr>
          <a:xfrm>
            <a:off x="5596560" y="6419160"/>
            <a:ext cx="4280400" cy="335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49" tIns="45355" rIns="90349" bIns="45355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6997082-8D52-4D2E-B914-21FB33CD80AC}" type="slidenum">
              <a:rPr lang="ru-RU" sz="1200" spc="-1">
                <a:solidFill>
                  <a:srgbClr val="000000"/>
                </a:solidFill>
                <a:latin typeface="Calibri"/>
              </a:rPr>
              <a:t>11</a:t>
            </a:fld>
            <a:endParaRPr lang="ru-RU" sz="1200" spc="-1">
              <a:latin typeface="XO Oriel"/>
            </a:endParaRPr>
          </a:p>
        </p:txBody>
      </p:sp>
      <p:sp>
        <p:nvSpPr>
          <p:cNvPr id="206" name="PlaceHolder 1">
            <a:extLst>
              <a:ext uri="{FF2B5EF4-FFF2-40B4-BE49-F238E27FC236}">
                <a16:creationId xmlns:a16="http://schemas.microsoft.com/office/drawing/2014/main" id="{911268B3-33EF-B02F-3BE4-B67C4309FF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689225" y="506413"/>
            <a:ext cx="4505325" cy="253365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>
            <a:extLst>
              <a:ext uri="{FF2B5EF4-FFF2-40B4-BE49-F238E27FC236}">
                <a16:creationId xmlns:a16="http://schemas.microsoft.com/office/drawing/2014/main" id="{48CF37E0-402D-FD7E-32D1-346F5E350DE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1041" y="5078521"/>
            <a:ext cx="6082920" cy="480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6251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410EF-C9FD-566F-1E8F-3E2CE5C8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7">
            <a:extLst>
              <a:ext uri="{FF2B5EF4-FFF2-40B4-BE49-F238E27FC236}">
                <a16:creationId xmlns:a16="http://schemas.microsoft.com/office/drawing/2014/main" id="{574E7179-26EA-F1EB-0475-4DA875295AEB}"/>
              </a:ext>
            </a:extLst>
          </p:cNvPr>
          <p:cNvSpPr/>
          <p:nvPr/>
        </p:nvSpPr>
        <p:spPr>
          <a:xfrm>
            <a:off x="5596560" y="6419160"/>
            <a:ext cx="4280400" cy="335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49" tIns="45355" rIns="90349" bIns="45355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6997082-8D52-4D2E-B914-21FB33CD80AC}" type="slidenum">
              <a:rPr lang="ru-RU" sz="1200" spc="-1">
                <a:solidFill>
                  <a:srgbClr val="000000"/>
                </a:solidFill>
                <a:latin typeface="Calibri"/>
              </a:rPr>
              <a:t>12</a:t>
            </a:fld>
            <a:endParaRPr lang="ru-RU" sz="1200" spc="-1">
              <a:latin typeface="XO Oriel"/>
            </a:endParaRPr>
          </a:p>
        </p:txBody>
      </p:sp>
      <p:sp>
        <p:nvSpPr>
          <p:cNvPr id="206" name="PlaceHolder 1">
            <a:extLst>
              <a:ext uri="{FF2B5EF4-FFF2-40B4-BE49-F238E27FC236}">
                <a16:creationId xmlns:a16="http://schemas.microsoft.com/office/drawing/2014/main" id="{3163C210-DA35-3A67-634F-B300995FC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689225" y="506413"/>
            <a:ext cx="4505325" cy="253365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>
            <a:extLst>
              <a:ext uri="{FF2B5EF4-FFF2-40B4-BE49-F238E27FC236}">
                <a16:creationId xmlns:a16="http://schemas.microsoft.com/office/drawing/2014/main" id="{BC184824-2603-51D9-4E6E-0F8F166E341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1041" y="5078521"/>
            <a:ext cx="6082920" cy="480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24727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64125" y="452438"/>
            <a:ext cx="4013200" cy="2257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31492-1EA6-4DF1-80D0-75D8C4BA6DB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8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2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9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8F3639-0455-43E0-BA90-07BD077B4FC3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36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114938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34363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42468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1352" y="2621279"/>
            <a:ext cx="10369550" cy="954405"/>
          </a:xfrm>
          <a:custGeom>
            <a:avLst/>
            <a:gdLst/>
            <a:ahLst/>
            <a:cxnLst/>
            <a:rect l="l" t="t" r="r" b="b"/>
            <a:pathLst>
              <a:path w="10369550" h="954404">
                <a:moveTo>
                  <a:pt x="10369296" y="0"/>
                </a:moveTo>
                <a:lnTo>
                  <a:pt x="0" y="0"/>
                </a:lnTo>
                <a:lnTo>
                  <a:pt x="0" y="954024"/>
                </a:lnTo>
                <a:lnTo>
                  <a:pt x="10369296" y="954024"/>
                </a:lnTo>
                <a:lnTo>
                  <a:pt x="10369296" y="0"/>
                </a:lnTo>
                <a:close/>
              </a:path>
            </a:pathLst>
          </a:custGeom>
          <a:solidFill>
            <a:srgbClr val="0569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70498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03760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3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4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9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9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1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2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9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35396-E001-4A9A-9D9A-7FB4248BD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9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1155" y="2646425"/>
            <a:ext cx="994968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0087" y="2513025"/>
            <a:ext cx="6835775" cy="219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95455" y="6585127"/>
            <a:ext cx="18859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29426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3"/>
          <p:cNvSpPr txBox="1">
            <a:spLocks noChangeArrowheads="1"/>
          </p:cNvSpPr>
          <p:nvPr/>
        </p:nvSpPr>
        <p:spPr bwMode="auto">
          <a:xfrm>
            <a:off x="839765" y="0"/>
            <a:ext cx="10611293" cy="80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ХОЗЯЙСТВА, </a:t>
            </a:r>
          </a:p>
          <a:p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ПИЩЕВОЙ И ПЕРЕРАБАТЫВАЮЩЕЙ </a:t>
            </a:r>
          </a:p>
          <a:p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ПРОМЫШЛЕННОСТИ ТВЕРСКОЙ ОБЛАСТИ</a:t>
            </a:r>
          </a:p>
        </p:txBody>
      </p:sp>
      <p:sp>
        <p:nvSpPr>
          <p:cNvPr id="1048607" name="Содержимое 4"/>
          <p:cNvSpPr txBox="1"/>
          <p:nvPr/>
        </p:nvSpPr>
        <p:spPr>
          <a:xfrm>
            <a:off x="2782770" y="1778279"/>
            <a:ext cx="7187300" cy="1011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8" name="TextBox 5"/>
          <p:cNvSpPr txBox="1">
            <a:spLocks noChangeArrowheads="1"/>
          </p:cNvSpPr>
          <p:nvPr/>
        </p:nvSpPr>
        <p:spPr bwMode="auto">
          <a:xfrm>
            <a:off x="2808730" y="5920030"/>
            <a:ext cx="66733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  <a:p>
            <a:pPr algn="ctr"/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 28 апреля 2025 года</a:t>
            </a:r>
          </a:p>
        </p:txBody>
      </p:sp>
      <p:pic>
        <p:nvPicPr>
          <p:cNvPr id="2097154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9765" y="2058532"/>
            <a:ext cx="108920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предоставления из областного бюджета Тверской области субсидий сельскохозяйственным товаропроизводителям и российским организациям на возмещение части прямых понесенных затрат на создание и (или) модернизацию объектов агропромышленного комплекса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624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9B9D98-B5AE-ED5D-A143-C43087A470AE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B8F3639-0455-43E0-BA90-07BD077B4FC3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AC91C01-E6DB-325A-D809-FE7253A7E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34377"/>
              </p:ext>
            </p:extLst>
          </p:nvPr>
        </p:nvGraphicFramePr>
        <p:xfrm>
          <a:off x="838200" y="968846"/>
          <a:ext cx="9945189" cy="532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2417">
                  <a:extLst>
                    <a:ext uri="{9D8B030D-6E8A-4147-A177-3AD203B41FA5}">
                      <a16:colId xmlns:a16="http://schemas.microsoft.com/office/drawing/2014/main" val="3959559856"/>
                    </a:ext>
                  </a:extLst>
                </a:gridCol>
                <a:gridCol w="4162772">
                  <a:extLst>
                    <a:ext uri="{9D8B030D-6E8A-4147-A177-3AD203B41FA5}">
                      <a16:colId xmlns:a16="http://schemas.microsoft.com/office/drawing/2014/main" val="3769556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Оригинального семеноводства картофеля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тыс. руб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 тонну семян супер-суперэлиты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82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Элитного семеноводства картофеля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тыс. руб.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тонну семян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42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Родительские формы гибридов кукурузы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 тыс. руб.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тонну семян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7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Гибриды кукурузы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тыс. руб.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тонну семян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84456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семян трав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 тыс. руб.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тонну семян мощностью от 50 до 100 тонн семян в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086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тыс. руб.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тонну семян мощностью от 100 тонн семян в год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88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семян льна или семян конопли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 тыс. руб.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тонну семян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47743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различных видов семян сельскохозяйственных культур (включая сою)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тыс. руб.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тонну семян мощностью до 5 тыс. тонн семян в год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9884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тыс. руб.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тонну семян мощностью от 5 тыс. тонн семян в год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491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родительских форм гибридов сахарной свеклы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13 924 тыс. руб.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тонну семян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53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сертифицированного посадочного материала плодовых культур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тыс. руб.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1 тыс. штук саженцев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95115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B33E07-E80F-344C-3016-2E86F57C4EFE}"/>
              </a:ext>
            </a:extLst>
          </p:cNvPr>
          <p:cNvSpPr/>
          <p:nvPr/>
        </p:nvSpPr>
        <p:spPr>
          <a:xfrm>
            <a:off x="3500120" y="502538"/>
            <a:ext cx="5191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(или) модернизация ССЦ    </a:t>
            </a:r>
            <a:endParaRPr lang="ru-RU" sz="20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30233DC-7764-4BFF-734B-48F9CCAFF7B1}"/>
              </a:ext>
            </a:extLst>
          </p:cNvPr>
          <p:cNvSpPr/>
          <p:nvPr/>
        </p:nvSpPr>
        <p:spPr>
          <a:xfrm>
            <a:off x="838199" y="102428"/>
            <a:ext cx="10668600" cy="454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ПРЕДЕЛЬНЫЕ ЗНАЧЕНИЯ СТОИМОСТИ 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ОБЪЕКТОВ АПК (продолжение)</a:t>
            </a:r>
            <a:endParaRPr lang="ru-RU" sz="2000" b="0" strike="noStrike" spc="-1" dirty="0">
              <a:latin typeface="XO Oriel"/>
            </a:endParaRP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899AC718-B260-FC5E-6DED-F4346D9F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29A9C1-4216-04EA-E6A4-1D6702C0272D}"/>
              </a:ext>
            </a:extLst>
          </p:cNvPr>
          <p:cNvSpPr/>
          <p:nvPr/>
        </p:nvSpPr>
        <p:spPr>
          <a:xfrm>
            <a:off x="838199" y="6355462"/>
            <a:ext cx="9577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ru-RU" sz="16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иных объектов АПК заключение ГБУ «Тверской РЦСС» на основании конъюнктурного анализа цен</a:t>
            </a:r>
            <a:endParaRPr lang="ru-RU" sz="1600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2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75E81-CF6A-A256-8F46-30316BDCA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8">
            <a:extLst>
              <a:ext uri="{FF2B5EF4-FFF2-40B4-BE49-F238E27FC236}">
                <a16:creationId xmlns:a16="http://schemas.microsoft.com/office/drawing/2014/main" id="{CDD90792-B61F-240B-4030-262713EAAE8B}"/>
              </a:ext>
            </a:extLst>
          </p:cNvPr>
          <p:cNvSpPr/>
          <p:nvPr/>
        </p:nvSpPr>
        <p:spPr>
          <a:xfrm>
            <a:off x="976724" y="184955"/>
            <a:ext cx="10668600" cy="65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A88000"/>
                </a:solidFill>
                <a:latin typeface="Times New Roman"/>
                <a:ea typeface="DejaVu Sans"/>
              </a:rPr>
              <a:t>ПРИМЕР РАСЧЕТ</a:t>
            </a: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А</a:t>
            </a:r>
            <a:r>
              <a:rPr lang="ru-RU" sz="2000" b="1" strike="noStrike" spc="-1" dirty="0">
                <a:solidFill>
                  <a:srgbClr val="A88000"/>
                </a:solidFill>
                <a:latin typeface="Times New Roman"/>
                <a:ea typeface="DejaVu Sans"/>
              </a:rPr>
              <a:t> РАЗМЕРА СУБСИДИИ </a:t>
            </a: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Times New Roman"/>
              </a:rPr>
              <a:t>НА ВОЗМЕЩЕНИЕ ЗАТРАТ НА СОЗДАНИЕ И (ИЛИ) МОДЕРНИЗАЦИЮ ОБЪЕКТОВ АПК ТВЕРСКОЙ ОБЛАСТИ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5CFD58C-39C8-FA25-4A1B-CC575C20C28E}"/>
              </a:ext>
            </a:extLst>
          </p:cNvPr>
          <p:cNvSpPr/>
          <p:nvPr/>
        </p:nvSpPr>
        <p:spPr>
          <a:xfrm>
            <a:off x="5358501" y="2541068"/>
            <a:ext cx="1905046" cy="1614372"/>
          </a:xfrm>
          <a:prstGeom prst="rect">
            <a:avLst/>
          </a:prstGeom>
          <a:noFill/>
          <a:ln w="19050">
            <a:solidFill>
              <a:srgbClr val="2F559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1" spc="-1" dirty="0">
                <a:solidFill>
                  <a:srgbClr val="203864"/>
                </a:solidFill>
                <a:latin typeface="Times New Roman"/>
              </a:rPr>
              <a:t>30%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26B18417-CA32-AAD2-B668-9998136017C9}"/>
              </a:ext>
            </a:extLst>
          </p:cNvPr>
          <p:cNvSpPr/>
          <p:nvPr/>
        </p:nvSpPr>
        <p:spPr>
          <a:xfrm>
            <a:off x="1489847" y="2541068"/>
            <a:ext cx="2340654" cy="1614372"/>
          </a:xfrm>
          <a:prstGeom prst="rect">
            <a:avLst/>
          </a:prstGeom>
          <a:noFill/>
          <a:ln w="19050">
            <a:solidFill>
              <a:srgbClr val="2F559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trike="noStrike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pc="-1" dirty="0">
                <a:solidFill>
                  <a:srgbClr val="203864"/>
                </a:solidFill>
                <a:latin typeface="Times New Roman"/>
                <a:ea typeface="DejaVu Sans"/>
              </a:rPr>
              <a:t>98</a:t>
            </a:r>
            <a:r>
              <a:rPr lang="ru-RU" sz="3600" b="1" strike="noStrike" spc="-1" dirty="0">
                <a:solidFill>
                  <a:srgbClr val="203864"/>
                </a:solidFill>
                <a:latin typeface="Times New Roman"/>
                <a:ea typeface="DejaVu Sans"/>
              </a:rPr>
              <a:t> млн руб.*</a:t>
            </a:r>
            <a:endParaRPr lang="ru-RU" sz="3600" b="1" spc="-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</a:tabLst>
            </a:pPr>
            <a:endParaRPr lang="ru-RU" sz="2000" b="1" spc="-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strike="noStrike" spc="-1" dirty="0">
              <a:latin typeface="XO Orie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0E4EAE-03FA-F6DD-178B-A7828BDB9692}"/>
              </a:ext>
            </a:extLst>
          </p:cNvPr>
          <p:cNvSpPr txBox="1"/>
          <p:nvPr/>
        </p:nvSpPr>
        <p:spPr>
          <a:xfrm>
            <a:off x="2223996" y="5115193"/>
            <a:ext cx="8789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Предельное значение </a:t>
            </a:r>
            <a:r>
              <a:rPr lang="ru-RU" sz="2000" dirty="0">
                <a:latin typeface="Times New Roman" panose="02020603050405020304" pitchFamily="18" charset="0"/>
              </a:rPr>
              <a:t>стоимости: 627 тыс. руб. Х 160 = 100,32 млн. руб.  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75AED82-A70C-8137-AD50-6CC4DDE21D3B}"/>
              </a:ext>
            </a:extLst>
          </p:cNvPr>
          <p:cNvSpPr/>
          <p:nvPr/>
        </p:nvSpPr>
        <p:spPr>
          <a:xfrm>
            <a:off x="8674578" y="2541068"/>
            <a:ext cx="2340654" cy="1614372"/>
          </a:xfrm>
          <a:prstGeom prst="rect">
            <a:avLst/>
          </a:prstGeom>
          <a:noFill/>
          <a:ln w="19050">
            <a:solidFill>
              <a:srgbClr val="2F559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trike="noStrike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trike="noStrike" spc="-1" dirty="0">
                <a:solidFill>
                  <a:srgbClr val="203864"/>
                </a:solidFill>
                <a:latin typeface="Times New Roman"/>
                <a:ea typeface="DejaVu Sans"/>
              </a:rPr>
              <a:t>29,4 млн руб.</a:t>
            </a:r>
            <a:endParaRPr lang="ru-RU" sz="3600" b="1" spc="-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</a:tabLst>
            </a:pPr>
            <a:endParaRPr lang="ru-RU" sz="2000" b="1" spc="-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strike="noStrike" spc="-1" dirty="0">
              <a:latin typeface="XO Oriel"/>
            </a:endParaRPr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84791"/>
            <a:ext cx="2743200" cy="365125"/>
          </a:xfrm>
        </p:spPr>
        <p:txBody>
          <a:bodyPr/>
          <a:lstStyle/>
          <a:p>
            <a:fld id="{6A735396-E001-4A9A-9D9A-7FB4248BDA43}" type="slidenum">
              <a:rPr lang="ru-RU" smtClean="0"/>
              <a:t>11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71C20E-2500-7D04-9571-ADFBBF3BDE7A}"/>
              </a:ext>
            </a:extLst>
          </p:cNvPr>
          <p:cNvSpPr/>
          <p:nvPr/>
        </p:nvSpPr>
        <p:spPr>
          <a:xfrm>
            <a:off x="2952174" y="1160575"/>
            <a:ext cx="628765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pc="-1" dirty="0">
                <a:solidFill>
                  <a:srgbClr val="203864"/>
                </a:solidFill>
                <a:latin typeface="Times New Roman"/>
                <a:ea typeface="DejaVu Sans"/>
              </a:rPr>
              <a:t>Создание животноводческого комплекса на  160 </a:t>
            </a:r>
            <a:r>
              <a:rPr lang="ru-RU" sz="2000" b="1" spc="-1" dirty="0" err="1">
                <a:solidFill>
                  <a:srgbClr val="203864"/>
                </a:solidFill>
                <a:latin typeface="Times New Roman"/>
                <a:ea typeface="DejaVu Sans"/>
              </a:rPr>
              <a:t>ското</a:t>
            </a:r>
            <a:r>
              <a:rPr lang="ru-RU" sz="2000" b="1" spc="-1" dirty="0">
                <a:solidFill>
                  <a:srgbClr val="203864"/>
                </a:solidFill>
                <a:latin typeface="Times New Roman"/>
                <a:ea typeface="DejaVu Sans"/>
              </a:rPr>
              <a:t>-мест.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000" b="1" spc="-1" dirty="0">
                <a:solidFill>
                  <a:srgbClr val="203864"/>
                </a:solidFill>
                <a:latin typeface="Times New Roman"/>
                <a:ea typeface="DejaVu Sans"/>
              </a:rPr>
              <a:t>Фактическая стоимость объекта 98 млн. рублей. </a:t>
            </a:r>
            <a:endParaRPr lang="ru-RU" sz="2000" spc="-1" dirty="0">
              <a:latin typeface="XO Orie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6DD02C-2C88-6B4A-0D1E-09F5CF189DA2}"/>
              </a:ext>
            </a:extLst>
          </p:cNvPr>
          <p:cNvPicPr/>
          <p:nvPr/>
        </p:nvPicPr>
        <p:blipFill>
          <a:blip r:embed="rId4"/>
          <a:stretch/>
        </p:blipFill>
        <p:spPr>
          <a:xfrm flipH="1">
            <a:off x="4536016" y="3267806"/>
            <a:ext cx="233939" cy="159120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25">
            <a:extLst>
              <a:ext uri="{FF2B5EF4-FFF2-40B4-BE49-F238E27FC236}">
                <a16:creationId xmlns:a16="http://schemas.microsoft.com/office/drawing/2014/main" id="{A88C0778-1E30-4987-8EB9-D776AA858AED}"/>
              </a:ext>
            </a:extLst>
          </p:cNvPr>
          <p:cNvPicPr/>
          <p:nvPr/>
        </p:nvPicPr>
        <p:blipFill>
          <a:blip r:embed="rId5"/>
          <a:stretch/>
        </p:blipFill>
        <p:spPr>
          <a:xfrm flipH="1">
            <a:off x="7852093" y="3163946"/>
            <a:ext cx="327325" cy="2077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454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F94FC-FFC2-EC29-C18F-7709EABF1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8">
            <a:extLst>
              <a:ext uri="{FF2B5EF4-FFF2-40B4-BE49-F238E27FC236}">
                <a16:creationId xmlns:a16="http://schemas.microsoft.com/office/drawing/2014/main" id="{99EA9BCB-CFAA-58E2-B5FF-B52358D3B6FE}"/>
              </a:ext>
            </a:extLst>
          </p:cNvPr>
          <p:cNvSpPr/>
          <p:nvPr/>
        </p:nvSpPr>
        <p:spPr>
          <a:xfrm>
            <a:off x="976724" y="184955"/>
            <a:ext cx="10668600" cy="65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A88000"/>
                </a:solidFill>
                <a:latin typeface="Times New Roman"/>
                <a:ea typeface="DejaVu Sans"/>
              </a:rPr>
              <a:t>ПРИМЕР РАСЧЕТ</a:t>
            </a: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А</a:t>
            </a:r>
            <a:r>
              <a:rPr lang="ru-RU" sz="2000" b="1" strike="noStrike" spc="-1" dirty="0">
                <a:solidFill>
                  <a:srgbClr val="A88000"/>
                </a:solidFill>
                <a:latin typeface="Times New Roman"/>
                <a:ea typeface="DejaVu Sans"/>
              </a:rPr>
              <a:t> РАЗМЕРА СУБСИДИИ </a:t>
            </a: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Times New Roman"/>
              </a:rPr>
              <a:t>НА ВОЗМЕЩЕНИЕ ЗАТРАТ НА СОЗДАНИЕ И (ИЛИ) МОДЕРНИЗАЦИЮ ОБЪЕКТОВ АПК ТВЕРСКОЙ ОБЛАСТИ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733FF79-3E9A-57DB-DAE7-3A697A6A31B7}"/>
              </a:ext>
            </a:extLst>
          </p:cNvPr>
          <p:cNvSpPr/>
          <p:nvPr/>
        </p:nvSpPr>
        <p:spPr>
          <a:xfrm>
            <a:off x="5358501" y="2541068"/>
            <a:ext cx="1905046" cy="1614372"/>
          </a:xfrm>
          <a:prstGeom prst="rect">
            <a:avLst/>
          </a:prstGeom>
          <a:noFill/>
          <a:ln w="19050">
            <a:solidFill>
              <a:srgbClr val="2F559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1" spc="-1" dirty="0">
                <a:solidFill>
                  <a:srgbClr val="203864"/>
                </a:solidFill>
                <a:latin typeface="Times New Roman"/>
              </a:rPr>
              <a:t>20%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256A81B8-4E1C-E0E9-12B3-B45C900FAA86}"/>
              </a:ext>
            </a:extLst>
          </p:cNvPr>
          <p:cNvSpPr/>
          <p:nvPr/>
        </p:nvSpPr>
        <p:spPr>
          <a:xfrm>
            <a:off x="1489847" y="2541068"/>
            <a:ext cx="2340654" cy="1614372"/>
          </a:xfrm>
          <a:prstGeom prst="rect">
            <a:avLst/>
          </a:prstGeom>
          <a:noFill/>
          <a:ln w="19050">
            <a:solidFill>
              <a:srgbClr val="2F559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trike="noStrike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trike="noStrike" spc="-1" dirty="0">
                <a:solidFill>
                  <a:srgbClr val="203864"/>
                </a:solidFill>
                <a:latin typeface="Times New Roman"/>
                <a:ea typeface="DejaVu Sans"/>
              </a:rPr>
              <a:t>188,1 млн руб.*</a:t>
            </a:r>
            <a:endParaRPr lang="ru-RU" sz="3600" b="1" spc="-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</a:tabLst>
            </a:pPr>
            <a:endParaRPr lang="ru-RU" sz="2000" b="1" spc="-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strike="noStrike" spc="-1" dirty="0">
              <a:latin typeface="XO Orie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4BDE1B-C6C6-8B72-3B6D-87A83C60904A}"/>
              </a:ext>
            </a:extLst>
          </p:cNvPr>
          <p:cNvSpPr txBox="1"/>
          <p:nvPr/>
        </p:nvSpPr>
        <p:spPr>
          <a:xfrm>
            <a:off x="2223996" y="5115193"/>
            <a:ext cx="8789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Предельное значение </a:t>
            </a:r>
            <a:r>
              <a:rPr lang="ru-RU" sz="2000" dirty="0">
                <a:latin typeface="Times New Roman" panose="02020603050405020304" pitchFamily="18" charset="0"/>
              </a:rPr>
              <a:t>стоимости: 627 тыс. руб. Х 300 = 188,1 млн. руб.  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B3E2238-88ED-F0DF-74A8-05E6A79DCB36}"/>
              </a:ext>
            </a:extLst>
          </p:cNvPr>
          <p:cNvSpPr/>
          <p:nvPr/>
        </p:nvSpPr>
        <p:spPr>
          <a:xfrm>
            <a:off x="8674578" y="2541068"/>
            <a:ext cx="2340654" cy="1614372"/>
          </a:xfrm>
          <a:prstGeom prst="rect">
            <a:avLst/>
          </a:prstGeom>
          <a:noFill/>
          <a:ln w="19050">
            <a:solidFill>
              <a:srgbClr val="2F559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trike="noStrike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strike="noStrike" spc="-1" dirty="0">
                <a:solidFill>
                  <a:srgbClr val="203864"/>
                </a:solidFill>
                <a:latin typeface="Times New Roman"/>
                <a:ea typeface="DejaVu Sans"/>
              </a:rPr>
              <a:t>37,62 млн руб.</a:t>
            </a:r>
            <a:endParaRPr lang="ru-RU" sz="3600" b="1" spc="-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</a:tabLst>
            </a:pPr>
            <a:endParaRPr lang="ru-RU" sz="2000" b="1" spc="-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strike="noStrike" spc="-1" dirty="0">
              <a:latin typeface="XO Oriel"/>
            </a:endParaRPr>
          </a:p>
        </p:txBody>
      </p:sp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F152D293-697F-BE09-DE42-2B75EE97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9D117A6A-41B8-582A-DE0E-E691FB60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791"/>
            <a:ext cx="2743200" cy="365125"/>
          </a:xfrm>
        </p:spPr>
        <p:txBody>
          <a:bodyPr/>
          <a:lstStyle/>
          <a:p>
            <a:fld id="{6A735396-E001-4A9A-9D9A-7FB4248BDA43}" type="slidenum">
              <a:rPr lang="ru-RU" smtClean="0"/>
              <a:t>12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C983AE-1866-91F5-8473-2D06BC245570}"/>
              </a:ext>
            </a:extLst>
          </p:cNvPr>
          <p:cNvSpPr/>
          <p:nvPr/>
        </p:nvSpPr>
        <p:spPr>
          <a:xfrm>
            <a:off x="2952174" y="1160575"/>
            <a:ext cx="628765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pc="-1" dirty="0">
                <a:solidFill>
                  <a:srgbClr val="203864"/>
                </a:solidFill>
                <a:latin typeface="Times New Roman"/>
                <a:ea typeface="DejaVu Sans"/>
              </a:rPr>
              <a:t>Создание животноводческого комплекса на  300 </a:t>
            </a:r>
            <a:r>
              <a:rPr lang="ru-RU" sz="2000" b="1" spc="-1" dirty="0" err="1">
                <a:solidFill>
                  <a:srgbClr val="203864"/>
                </a:solidFill>
                <a:latin typeface="Times New Roman"/>
                <a:ea typeface="DejaVu Sans"/>
              </a:rPr>
              <a:t>ското</a:t>
            </a:r>
            <a:r>
              <a:rPr lang="ru-RU" sz="2000" b="1" spc="-1" dirty="0">
                <a:solidFill>
                  <a:srgbClr val="203864"/>
                </a:solidFill>
                <a:latin typeface="Times New Roman"/>
                <a:ea typeface="DejaVu Sans"/>
              </a:rPr>
              <a:t>-мест.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000" b="1" spc="-1" dirty="0">
                <a:solidFill>
                  <a:srgbClr val="203864"/>
                </a:solidFill>
                <a:latin typeface="Times New Roman"/>
                <a:ea typeface="DejaVu Sans"/>
              </a:rPr>
              <a:t>Фактическая стоимость объекта 200 млн. рублей. </a:t>
            </a:r>
            <a:endParaRPr lang="ru-RU" sz="2000" spc="-1" dirty="0">
              <a:latin typeface="XO Orie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9275F7-4C89-29FA-AACC-2A5BC61FB7F8}"/>
              </a:ext>
            </a:extLst>
          </p:cNvPr>
          <p:cNvPicPr/>
          <p:nvPr/>
        </p:nvPicPr>
        <p:blipFill>
          <a:blip r:embed="rId4"/>
          <a:stretch/>
        </p:blipFill>
        <p:spPr>
          <a:xfrm flipH="1">
            <a:off x="4536016" y="3267806"/>
            <a:ext cx="233939" cy="159120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25">
            <a:extLst>
              <a:ext uri="{FF2B5EF4-FFF2-40B4-BE49-F238E27FC236}">
                <a16:creationId xmlns:a16="http://schemas.microsoft.com/office/drawing/2014/main" id="{20B9CF50-C68B-CFA0-AB0D-59F6F00A65E8}"/>
              </a:ext>
            </a:extLst>
          </p:cNvPr>
          <p:cNvPicPr/>
          <p:nvPr/>
        </p:nvPicPr>
        <p:blipFill>
          <a:blip r:embed="rId5"/>
          <a:stretch/>
        </p:blipFill>
        <p:spPr>
          <a:xfrm flipH="1">
            <a:off x="7852093" y="3163946"/>
            <a:ext cx="327325" cy="2077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1465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60032" y="78526"/>
            <a:ext cx="10646165" cy="110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4" tIns="45719" rIns="91404" bIns="45719"/>
          <a:lstStyle/>
          <a:p>
            <a:pPr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МИНИСТЕРСТВО СЕЛЬСКОГО ХОЗЯЙСТВА, </a:t>
            </a:r>
          </a:p>
          <a:p>
            <a:pPr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ПИЩЕВОЙ И ПЕРЕРАБАТЫВАЮЩЕЙ </a:t>
            </a:r>
          </a:p>
          <a:p>
            <a:pPr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ПРОМЫШЛЕННОСТИ ТВЕРСКОЙ ОБЛАСТИ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059213" y="1594191"/>
            <a:ext cx="8073575" cy="2383703"/>
          </a:xfrm>
          <a:prstGeom prst="rect">
            <a:avLst/>
          </a:prstGeom>
        </p:spPr>
        <p:txBody>
          <a:bodyPr lIns="91404" tIns="45719" rIns="91404" bIns="45719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3969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6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759328" y="6046141"/>
            <a:ext cx="6673361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4" tIns="45719" rIns="91404" bIns="45719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28 апреля 2025 года</a:t>
            </a: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104032" y="101849"/>
            <a:ext cx="756000" cy="938483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1DD3DD-87B1-44FE-96D2-B690713113C7}"/>
              </a:ext>
            </a:extLst>
          </p:cNvPr>
          <p:cNvSpPr/>
          <p:nvPr/>
        </p:nvSpPr>
        <p:spPr>
          <a:xfrm>
            <a:off x="860032" y="2178493"/>
            <a:ext cx="10727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Тверской области от 18.04.2025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204-пп «О порядке предоставления из областного бюджета Тверской области субсидий сельскохозяйственным товаропроизводителям на возмещение части затрат на проведение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культуртехнических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на сельскохозяйственных угодьях»</a:t>
            </a:r>
          </a:p>
        </p:txBody>
      </p:sp>
    </p:spTree>
    <p:extLst>
      <p:ext uri="{BB962C8B-B14F-4D97-AF65-F5344CB8AC3E}">
        <p14:creationId xmlns:p14="http://schemas.microsoft.com/office/powerpoint/2010/main" val="296341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75090" y="11253"/>
            <a:ext cx="756000" cy="93848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31090" y="-39735"/>
            <a:ext cx="1108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УСЛОВИЯ ПРЕДОСТАВЛЕНИЯ СУБСИДИИ </a:t>
            </a:r>
          </a:p>
          <a:p>
            <a:pPr algn="ctr" fontAlgn="ctr">
              <a:defRPr/>
            </a:pPr>
            <a:r>
              <a:rPr lang="ru-RU" alt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НА ПРОВЕДЕНИЕ КУЛЬТУРТЕХНИЧЕСКИХ МЕРОПРИЯТИЙ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11517259" y="6309017"/>
            <a:ext cx="400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14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64238" y="923867"/>
            <a:ext cx="10819924" cy="2545564"/>
            <a:chOff x="831090" y="745273"/>
            <a:chExt cx="10819924" cy="2545564"/>
          </a:xfrm>
        </p:grpSpPr>
        <p:sp>
          <p:nvSpPr>
            <p:cNvPr id="11" name="Скругленный прямоугольник 16"/>
            <p:cNvSpPr/>
            <p:nvPr/>
          </p:nvSpPr>
          <p:spPr>
            <a:xfrm>
              <a:off x="831090" y="745273"/>
              <a:ext cx="2168507" cy="2545564"/>
            </a:xfrm>
            <a:prstGeom prst="roundRect">
              <a:avLst>
                <a:gd name="adj" fmla="val 272"/>
              </a:avLst>
            </a:prstGeom>
            <a:solidFill>
              <a:srgbClr val="DEEBF7"/>
            </a:solidFill>
            <a:ln w="12700">
              <a:solidFill>
                <a:srgbClr val="002060"/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5000" rIns="90000" bIns="45000" anchor="ctr">
              <a:noAutofit/>
            </a:bodyPr>
            <a:lstStyle/>
            <a:p>
              <a:pPr marL="74160" algn="ctr">
                <a:spcAft>
                  <a:spcPts val="601"/>
                </a:spcAft>
              </a:pPr>
              <a:r>
                <a:rPr lang="ru-RU" sz="2200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Условия</a:t>
              </a:r>
              <a:endParaRPr lang="ru-RU" sz="2200" spc="-1" dirty="0">
                <a:solidFill>
                  <a:prstClr val="black"/>
                </a:solidFill>
                <a:latin typeface="XO Oriel"/>
              </a:endParaRPr>
            </a:p>
            <a:p>
              <a:pPr marL="74160" algn="ctr">
                <a:spcAft>
                  <a:spcPts val="601"/>
                </a:spcAft>
              </a:pPr>
              <a:r>
                <a:rPr lang="ru-RU" sz="2200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предоставления</a:t>
              </a:r>
              <a:endParaRPr lang="ru-RU" sz="2200" spc="-1" dirty="0">
                <a:solidFill>
                  <a:prstClr val="black"/>
                </a:solidFill>
                <a:latin typeface="XO Oriel"/>
              </a:endParaRPr>
            </a:p>
            <a:p>
              <a:pPr marL="74160" algn="ctr">
                <a:spcAft>
                  <a:spcPts val="601"/>
                </a:spcAft>
              </a:pPr>
              <a:r>
                <a:rPr lang="ru-RU" sz="2200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субсидии</a:t>
              </a:r>
              <a:endParaRPr lang="ru-RU" sz="2200" spc="-1" dirty="0">
                <a:solidFill>
                  <a:prstClr val="black"/>
                </a:solidFill>
                <a:latin typeface="XO Oriel"/>
              </a:endParaRPr>
            </a:p>
          </p:txBody>
        </p:sp>
        <p:sp>
          <p:nvSpPr>
            <p:cNvPr id="15" name="TextBox 18"/>
            <p:cNvSpPr/>
            <p:nvPr/>
          </p:nvSpPr>
          <p:spPr>
            <a:xfrm>
              <a:off x="3101646" y="1474551"/>
              <a:ext cx="8549368" cy="70643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rgbClr val="002060"/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just"/>
              <a:r>
                <a:rPr lang="ru-RU" sz="2000" spc="-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Документальное подтверждение затрат на выполнение культуртехнических мероприятий (проект, сметы, акты, договора).</a:t>
              </a:r>
            </a:p>
          </p:txBody>
        </p:sp>
        <p:sp>
          <p:nvSpPr>
            <p:cNvPr id="17" name="TextBox 4"/>
            <p:cNvSpPr/>
            <p:nvPr/>
          </p:nvSpPr>
          <p:spPr>
            <a:xfrm>
              <a:off x="3101646" y="2406569"/>
              <a:ext cx="8541635" cy="70643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rgbClr val="002060"/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2000" b="0" strike="noStrike" spc="-1" dirty="0">
                  <a:solidFill>
                    <a:srgbClr val="000000"/>
                  </a:solidFill>
                  <a:latin typeface="Times New Roman"/>
                  <a:ea typeface="DejaVu Sans"/>
                </a:rPr>
                <a:t>Поддержка из областного бюджета через Единый Портал «Электронный бюджет»</a:t>
              </a:r>
              <a:endParaRPr lang="ru-RU" sz="2000" b="0" strike="noStrike" spc="-1" dirty="0">
                <a:solidFill>
                  <a:srgbClr val="000000"/>
                </a:solidFill>
                <a:latin typeface="XO Oriel"/>
              </a:endParaRPr>
            </a:p>
          </p:txBody>
        </p:sp>
        <p:sp>
          <p:nvSpPr>
            <p:cNvPr id="18" name="Скругленный прямоугольник 16"/>
            <p:cNvSpPr/>
            <p:nvPr/>
          </p:nvSpPr>
          <p:spPr>
            <a:xfrm>
              <a:off x="3094366" y="899095"/>
              <a:ext cx="8556648" cy="35867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rgbClr val="002060"/>
              </a:solidFill>
              <a:prstDash val="solid"/>
              <a:rou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ru-RU" sz="2000" spc="-1" dirty="0">
                  <a:solidFill>
                    <a:srgbClr val="000000"/>
                  </a:solidFill>
                  <a:latin typeface="Times New Roman"/>
                </a:rPr>
                <a:t>Наличие статуса </a:t>
              </a:r>
              <a:r>
                <a:rPr lang="ru-RU" sz="2000" spc="-1" dirty="0">
                  <a:solidFill>
                    <a:srgbClr val="000000"/>
                  </a:solidFill>
                  <a:latin typeface="Times New Roman"/>
                  <a:ea typeface="Calibri"/>
                </a:rPr>
                <a:t>сельскохозяйственного товаропроизводителя </a:t>
              </a:r>
              <a:endParaRPr lang="ru-RU" sz="2000" spc="-1" dirty="0">
                <a:latin typeface="XO Oriel"/>
              </a:endParaRPr>
            </a:p>
          </p:txBody>
        </p:sp>
      </p:grpSp>
      <p:sp>
        <p:nvSpPr>
          <p:cNvPr id="19" name="Скругленный прямоугольник 5"/>
          <p:cNvSpPr/>
          <p:nvPr/>
        </p:nvSpPr>
        <p:spPr>
          <a:xfrm>
            <a:off x="7460407" y="4193246"/>
            <a:ext cx="4256877" cy="1739954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olid"/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640" tIns="44640" rIns="89640" bIns="446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pc="-1" dirty="0">
                <a:latin typeface="Times New Roman"/>
              </a:rPr>
              <a:t>Ставка </a:t>
            </a:r>
            <a:br>
              <a:rPr lang="ru-RU" sz="2400" spc="-1" dirty="0">
                <a:latin typeface="Times New Roman"/>
              </a:rPr>
            </a:br>
            <a:r>
              <a:rPr lang="ru-RU" sz="2400" b="1" spc="-1" dirty="0">
                <a:solidFill>
                  <a:srgbClr val="0070C0"/>
                </a:solidFill>
                <a:latin typeface="Times New Roman"/>
              </a:rPr>
              <a:t>50 %, </a:t>
            </a:r>
            <a:r>
              <a:rPr lang="ru-RU" sz="2400" spc="-1" dirty="0">
                <a:latin typeface="Times New Roman"/>
              </a:rPr>
              <a:t>но не более </a:t>
            </a:r>
            <a:br>
              <a:rPr lang="ru-RU" sz="2400" spc="-1" dirty="0">
                <a:latin typeface="Times New Roman"/>
              </a:rPr>
            </a:br>
            <a:r>
              <a:rPr lang="ru-RU" sz="2400" b="1" spc="-1" dirty="0">
                <a:solidFill>
                  <a:srgbClr val="0070C0"/>
                </a:solidFill>
                <a:latin typeface="Times New Roman"/>
              </a:rPr>
              <a:t>30 тыс. рублей </a:t>
            </a:r>
            <a:r>
              <a:rPr lang="ru-RU" sz="2400" spc="-1" dirty="0">
                <a:latin typeface="Times New Roman"/>
              </a:rPr>
              <a:t>за 1 га введенных в оборот земель</a:t>
            </a:r>
            <a:br>
              <a:rPr lang="ru-RU" sz="2400" b="1" spc="-1" dirty="0">
                <a:solidFill>
                  <a:srgbClr val="0070C0"/>
                </a:solidFill>
                <a:latin typeface="Times New Roman"/>
              </a:rPr>
            </a:br>
            <a:endParaRPr lang="ru-RU" sz="2400" b="1" spc="-1" dirty="0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21" name="Прямоугольник 1"/>
          <p:cNvSpPr/>
          <p:nvPr/>
        </p:nvSpPr>
        <p:spPr>
          <a:xfrm>
            <a:off x="1140392" y="3725148"/>
            <a:ext cx="5233808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Субсидия предоставляется на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DejaVu Sans"/>
              </a:rPr>
              <a:t>:</a:t>
            </a:r>
            <a:endParaRPr lang="ru-RU" sz="2000" b="0" strike="noStrike" spc="-1" dirty="0">
              <a:latin typeface="XO Oriel"/>
            </a:endParaRPr>
          </a:p>
          <a:p>
            <a:pPr algn="just">
              <a:lnSpc>
                <a:spcPct val="15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Горюче - смазочные материалы</a:t>
            </a:r>
            <a:endParaRPr lang="ru-RU" sz="2000" spc="-1" dirty="0">
              <a:latin typeface="XO Oriel"/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Оплата договоров подрядных организаций</a:t>
            </a:r>
            <a:b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Оплата труда </a:t>
            </a:r>
            <a:endParaRPr lang="ru-RU" sz="2000" b="0" strike="noStrike" spc="-1" dirty="0">
              <a:latin typeface="XO Oriel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Запасные части</a:t>
            </a:r>
            <a:endParaRPr lang="ru-RU" sz="20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latin typeface="XO Oriel"/>
            </a:endParaRPr>
          </a:p>
        </p:txBody>
      </p:sp>
      <p:graphicFrame>
        <p:nvGraphicFramePr>
          <p:cNvPr id="22" name="Таблица 2"/>
          <p:cNvGraphicFramePr/>
          <p:nvPr/>
        </p:nvGraphicFramePr>
        <p:xfrm>
          <a:off x="1027033" y="4193246"/>
          <a:ext cx="5852367" cy="198602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85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011">
                <a:tc>
                  <a:txBody>
                    <a:bodyPr/>
                    <a:lstStyle/>
                    <a:p>
                      <a:pPr marL="108000" lvl="0">
                        <a:lnSpc>
                          <a:spcPts val="1000"/>
                        </a:lnSpc>
                        <a:buNone/>
                      </a:pPr>
                      <a:endParaRPr lang="ru-RU" sz="2400" b="0" strike="noStrike" spc="-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" marR="756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81">
                <a:tc>
                  <a:txBody>
                    <a:bodyPr/>
                    <a:lstStyle/>
                    <a:p>
                      <a:pPr marL="108000" lvl="0">
                        <a:lnSpc>
                          <a:spcPts val="1000"/>
                        </a:lnSpc>
                        <a:buNone/>
                      </a:pPr>
                      <a:endParaRPr lang="ru-RU" sz="2400" b="0" strike="noStrike" spc="-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" marR="756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21">
                <a:tc>
                  <a:txBody>
                    <a:bodyPr/>
                    <a:lstStyle/>
                    <a:p>
                      <a:pPr marL="108000" lvl="0">
                        <a:lnSpc>
                          <a:spcPts val="1000"/>
                        </a:lnSpc>
                        <a:buNone/>
                      </a:pPr>
                      <a:endParaRPr lang="ru-RU" sz="2400" b="0" strike="noStrike" spc="-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" marR="756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69">
                <a:tc>
                  <a:txBody>
                    <a:bodyPr/>
                    <a:lstStyle/>
                    <a:p>
                      <a:pPr marL="108000" lvl="0">
                        <a:lnSpc>
                          <a:spcPts val="1000"/>
                        </a:lnSpc>
                        <a:buNone/>
                      </a:pPr>
                      <a:endParaRPr lang="ru-RU" sz="2400" b="0" strike="noStrike" spc="-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" marR="756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938">
                <a:tc>
                  <a:txBody>
                    <a:bodyPr/>
                    <a:lstStyle/>
                    <a:p>
                      <a:pPr marL="108000" lvl="0">
                        <a:lnSpc>
                          <a:spcPts val="1000"/>
                        </a:lnSpc>
                        <a:buNone/>
                      </a:pPr>
                      <a:endParaRPr lang="ru-RU" sz="2000" b="0" strike="noStrike" spc="-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" marR="756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09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F4C5F0-1663-57F8-1689-1CC259DC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476" b="43974"/>
          <a:stretch/>
        </p:blipFill>
        <p:spPr>
          <a:xfrm>
            <a:off x="399954" y="96715"/>
            <a:ext cx="5062405" cy="6554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C909E2-3108-B51D-16B8-2B235F082754}"/>
              </a:ext>
            </a:extLst>
          </p:cNvPr>
          <p:cNvSpPr txBox="1"/>
          <p:nvPr/>
        </p:nvSpPr>
        <p:spPr>
          <a:xfrm>
            <a:off x="6475774" y="1819061"/>
            <a:ext cx="5187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мелиорации с приложением включающим: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02732A-52CF-48EF-A01D-A5365BA68E19}"/>
              </a:ext>
            </a:extLst>
          </p:cNvPr>
          <p:cNvSpPr/>
          <p:nvPr/>
        </p:nvSpPr>
        <p:spPr>
          <a:xfrm>
            <a:off x="6475775" y="1856944"/>
            <a:ext cx="5187460" cy="798638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BC004F-61A7-0C51-51F1-025C46CA7621}"/>
              </a:ext>
            </a:extLst>
          </p:cNvPr>
          <p:cNvSpPr txBox="1"/>
          <p:nvPr/>
        </p:nvSpPr>
        <p:spPr>
          <a:xfrm>
            <a:off x="6946404" y="3268598"/>
            <a:ext cx="4246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Технико-экономическое обоснование состояния земельного участка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DE8993-1A1E-ADB0-226F-4ADBD09E9F61}"/>
              </a:ext>
            </a:extLst>
          </p:cNvPr>
          <p:cNvSpPr/>
          <p:nvPr/>
        </p:nvSpPr>
        <p:spPr>
          <a:xfrm>
            <a:off x="6475774" y="3219513"/>
            <a:ext cx="5187461" cy="853644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4A131-F666-3246-21BF-4B28BA078AF8}"/>
              </a:ext>
            </a:extLst>
          </p:cNvPr>
          <p:cNvSpPr txBox="1"/>
          <p:nvPr/>
        </p:nvSpPr>
        <p:spPr>
          <a:xfrm>
            <a:off x="6886818" y="4795221"/>
            <a:ext cx="4444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справки (информации) о виде сельскохозяйственных угодий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9BC40CA-13CD-4AC5-F620-D0097736C1E8}"/>
              </a:ext>
            </a:extLst>
          </p:cNvPr>
          <p:cNvSpPr/>
          <p:nvPr/>
        </p:nvSpPr>
        <p:spPr>
          <a:xfrm>
            <a:off x="6515100" y="4666586"/>
            <a:ext cx="5187462" cy="906389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D24D9A-0DE1-282A-2531-4A690B94D1AC}"/>
              </a:ext>
            </a:extLst>
          </p:cNvPr>
          <p:cNvSpPr/>
          <p:nvPr/>
        </p:nvSpPr>
        <p:spPr>
          <a:xfrm>
            <a:off x="5758962" y="180073"/>
            <a:ext cx="6101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ПЕРЕЧЕНЬ ДОКУМЕНТОВ ДЛЯ ПРЕДОСТАВЛЕНИЯ СУБСИДИИ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2802BD0-5367-5DF3-47D3-EAAB0941579F}"/>
              </a:ext>
            </a:extLst>
          </p:cNvPr>
          <p:cNvSpPr/>
          <p:nvPr/>
        </p:nvSpPr>
        <p:spPr>
          <a:xfrm>
            <a:off x="10477079" y="6405650"/>
            <a:ext cx="150683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15</a:t>
            </a:r>
            <a:endParaRPr lang="ru-RU" sz="1400" b="0" strike="noStrike" spc="-1" dirty="0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68481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FA175E-4036-DC1B-B438-61FF939F8D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8" t="2499" r="7612" b="24446"/>
          <a:stretch/>
        </p:blipFill>
        <p:spPr>
          <a:xfrm>
            <a:off x="78462" y="87923"/>
            <a:ext cx="5705237" cy="6525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F65027-8157-365A-93BB-176542431C64}"/>
              </a:ext>
            </a:extLst>
          </p:cNvPr>
          <p:cNvSpPr txBox="1"/>
          <p:nvPr/>
        </p:nvSpPr>
        <p:spPr>
          <a:xfrm>
            <a:off x="6278356" y="2919402"/>
            <a:ext cx="57052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 неиспользовании по целевому назначению земельного участка сельскохозяйственного назначения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382B2B-9C39-1E04-9721-CB3A370FBC84}"/>
              </a:ext>
            </a:extLst>
          </p:cNvPr>
          <p:cNvSpPr/>
          <p:nvPr/>
        </p:nvSpPr>
        <p:spPr>
          <a:xfrm>
            <a:off x="6258832" y="3000154"/>
            <a:ext cx="5532628" cy="1015663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1AB2DF-2007-F125-9118-DFB38FBA1A1F}"/>
              </a:ext>
            </a:extLst>
          </p:cNvPr>
          <p:cNvSpPr/>
          <p:nvPr/>
        </p:nvSpPr>
        <p:spPr>
          <a:xfrm>
            <a:off x="6258832" y="4831269"/>
            <a:ext cx="5532628" cy="1015663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69C1F-2FBA-C34A-7398-55E7C2067FDC}"/>
              </a:ext>
            </a:extLst>
          </p:cNvPr>
          <p:cNvSpPr txBox="1"/>
          <p:nvPr/>
        </p:nvSpPr>
        <p:spPr>
          <a:xfrm>
            <a:off x="6371181" y="4992074"/>
            <a:ext cx="52796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Выдается: ФГБУ ГЦАС «Тверской»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САС «Нелидовская»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69DF07-6FB7-22CC-9B9E-95BB66DE7303}"/>
              </a:ext>
            </a:extLst>
          </p:cNvPr>
          <p:cNvSpPr/>
          <p:nvPr/>
        </p:nvSpPr>
        <p:spPr>
          <a:xfrm>
            <a:off x="5785339" y="446621"/>
            <a:ext cx="6101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ПЕРЕЧЕНЬ ДОКУМЕНТОВ ДЛЯ ПРЕДОСТАВЛЕНИЯ СУБСИДИИ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8477E2D8-7441-47C2-14D3-E220620D6B6D}"/>
              </a:ext>
            </a:extLst>
          </p:cNvPr>
          <p:cNvSpPr/>
          <p:nvPr/>
        </p:nvSpPr>
        <p:spPr>
          <a:xfrm>
            <a:off x="9094673" y="4088342"/>
            <a:ext cx="114946" cy="5978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A199090-2B98-E7DE-5648-B79CFA54E1EC}"/>
              </a:ext>
            </a:extLst>
          </p:cNvPr>
          <p:cNvSpPr/>
          <p:nvPr/>
        </p:nvSpPr>
        <p:spPr>
          <a:xfrm>
            <a:off x="10477080" y="6405650"/>
            <a:ext cx="14101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16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6D6E0-AE26-6418-E14D-140976CF816F}"/>
              </a:ext>
            </a:extLst>
          </p:cNvPr>
          <p:cNvSpPr txBox="1"/>
          <p:nvPr/>
        </p:nvSpPr>
        <p:spPr>
          <a:xfrm>
            <a:off x="6431416" y="1637333"/>
            <a:ext cx="5187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мелиорации с приложением включающим: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C61AD1-94F9-41D8-F25F-5985AD90F1DD}"/>
              </a:ext>
            </a:extLst>
          </p:cNvPr>
          <p:cNvSpPr/>
          <p:nvPr/>
        </p:nvSpPr>
        <p:spPr>
          <a:xfrm>
            <a:off x="6258832" y="1648920"/>
            <a:ext cx="5504305" cy="798638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383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5693E0-E38F-2AF9-90C2-431E833C8D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34" b="5249"/>
          <a:stretch/>
        </p:blipFill>
        <p:spPr>
          <a:xfrm>
            <a:off x="597877" y="103196"/>
            <a:ext cx="4797306" cy="6651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3F681-F938-94AE-92A4-21D8EA9F589A}"/>
              </a:ext>
            </a:extLst>
          </p:cNvPr>
          <p:cNvSpPr txBox="1"/>
          <p:nvPr/>
        </p:nvSpPr>
        <p:spPr>
          <a:xfrm>
            <a:off x="6356192" y="3987379"/>
            <a:ext cx="504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«Управление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Спецмелиоводхоз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справку о согласовании проекта мелиорации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F1135C-A417-4CD4-EF31-5BD23719FE35}"/>
              </a:ext>
            </a:extLst>
          </p:cNvPr>
          <p:cNvSpPr/>
          <p:nvPr/>
        </p:nvSpPr>
        <p:spPr>
          <a:xfrm>
            <a:off x="6356193" y="1995064"/>
            <a:ext cx="5048075" cy="1097027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9EEB91-0F30-3388-9B0D-35EEB3CC9FA0}"/>
              </a:ext>
            </a:extLst>
          </p:cNvPr>
          <p:cNvSpPr/>
          <p:nvPr/>
        </p:nvSpPr>
        <p:spPr>
          <a:xfrm>
            <a:off x="6337960" y="3820803"/>
            <a:ext cx="5048075" cy="1097027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6E9FE-0F19-5E21-A061-318336A57300}"/>
              </a:ext>
            </a:extLst>
          </p:cNvPr>
          <p:cNvSpPr txBox="1"/>
          <p:nvPr/>
        </p:nvSpPr>
        <p:spPr>
          <a:xfrm>
            <a:off x="6337960" y="2081912"/>
            <a:ext cx="5048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проект по электронной почте  отправляется на согласование в ФГБУ «Управление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Спецмелиоводхоз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287B40-2773-5102-A1A4-4CE63691CFB8}"/>
              </a:ext>
            </a:extLst>
          </p:cNvPr>
          <p:cNvSpPr/>
          <p:nvPr/>
        </p:nvSpPr>
        <p:spPr>
          <a:xfrm>
            <a:off x="5758960" y="409806"/>
            <a:ext cx="6101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ПЕРЕЧЕНЬ ДОКУМЕНТОВ ДЛЯ ПРЕДОСТАВЛЕНИЯ СУБСИДИИ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16B5CD4-BD8A-9D3D-5B97-18B7DF7C0B93}"/>
              </a:ext>
            </a:extLst>
          </p:cNvPr>
          <p:cNvSpPr/>
          <p:nvPr/>
        </p:nvSpPr>
        <p:spPr>
          <a:xfrm>
            <a:off x="8861997" y="3165988"/>
            <a:ext cx="131884" cy="5809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7CCC1AC-E448-9338-EB4B-81F46976661D}"/>
              </a:ext>
            </a:extLst>
          </p:cNvPr>
          <p:cNvSpPr/>
          <p:nvPr/>
        </p:nvSpPr>
        <p:spPr>
          <a:xfrm>
            <a:off x="10477079" y="6405650"/>
            <a:ext cx="138374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400" b="0" strike="noStrike" spc="-1" dirty="0">
                <a:latin typeface="XO Oriel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02882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11350D-6C34-6E0E-BF34-4B70ECE03601}"/>
              </a:ext>
            </a:extLst>
          </p:cNvPr>
          <p:cNvSpPr/>
          <p:nvPr/>
        </p:nvSpPr>
        <p:spPr>
          <a:xfrm>
            <a:off x="1740876" y="276788"/>
            <a:ext cx="8871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ПЕРЕЧЕНЬ ДОКУМЕНТОВ ДЛЯ ПРЕДОСТАВЛЕНИЯ СУБСИДИИ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879ED88-DF62-B9C1-0BAB-9A7B9EC5599A}"/>
              </a:ext>
            </a:extLst>
          </p:cNvPr>
          <p:cNvSpPr/>
          <p:nvPr/>
        </p:nvSpPr>
        <p:spPr>
          <a:xfrm>
            <a:off x="1081454" y="1147744"/>
            <a:ext cx="10281344" cy="1561297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3A0547-E489-91D9-BCE3-CDCF7CDC14D9}"/>
              </a:ext>
            </a:extLst>
          </p:cNvPr>
          <p:cNvSpPr txBox="1"/>
          <p:nvPr/>
        </p:nvSpPr>
        <p:spPr>
          <a:xfrm>
            <a:off x="1162049" y="1258812"/>
            <a:ext cx="10029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выполненных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культуртехнических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на выбывших сельскохозяйственных угодьях (с приложением цветных фотографий и указанием координаты)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документ подписывается при осуществлении выезда (по согласованию) для принятия проведенных работ следующими представителями: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04634-E996-8DAB-4635-10372966AB7B}"/>
              </a:ext>
            </a:extLst>
          </p:cNvPr>
          <p:cNvSpPr txBox="1"/>
          <p:nvPr/>
        </p:nvSpPr>
        <p:spPr>
          <a:xfrm>
            <a:off x="1013313" y="4275982"/>
            <a:ext cx="5230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государственного казенного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Тверской области «Центр развития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 комплекса Тверской области»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225832B1-3328-683E-078C-1D0C62E45E17}"/>
              </a:ext>
            </a:extLst>
          </p:cNvPr>
          <p:cNvSpPr/>
          <p:nvPr/>
        </p:nvSpPr>
        <p:spPr>
          <a:xfrm>
            <a:off x="10477079" y="6405650"/>
            <a:ext cx="138374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400" b="0" strike="noStrike" spc="-1" dirty="0">
                <a:latin typeface="XO Oriel"/>
              </a:rPr>
              <a:t>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90421-0DE9-34D7-573D-0752572F638F}"/>
              </a:ext>
            </a:extLst>
          </p:cNvPr>
          <p:cNvSpPr txBox="1"/>
          <p:nvPr/>
        </p:nvSpPr>
        <p:spPr>
          <a:xfrm>
            <a:off x="6222126" y="4267314"/>
            <a:ext cx="5233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Министерства сельского хозяйства,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и перерабатывающей промышленности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89B846-8B15-C606-0A17-6351B72B16A0}"/>
              </a:ext>
            </a:extLst>
          </p:cNvPr>
          <p:cNvSpPr txBox="1"/>
          <p:nvPr/>
        </p:nvSpPr>
        <p:spPr>
          <a:xfrm>
            <a:off x="3581056" y="5667411"/>
            <a:ext cx="5143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филиала ФГБУ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Россельхозцентр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Тверской области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58476-4180-B19D-E0E4-2D1A805E0037}"/>
              </a:ext>
            </a:extLst>
          </p:cNvPr>
          <p:cNvSpPr txBox="1"/>
          <p:nvPr/>
        </p:nvSpPr>
        <p:spPr>
          <a:xfrm>
            <a:off x="1081454" y="3038780"/>
            <a:ext cx="4945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организации/крестьянского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(фермерского) хозяйства/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предприниматель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78F33EA-8B44-EA83-C77C-FB5D686FFC70}"/>
              </a:ext>
            </a:extLst>
          </p:cNvPr>
          <p:cNvSpPr/>
          <p:nvPr/>
        </p:nvSpPr>
        <p:spPr>
          <a:xfrm>
            <a:off x="1072663" y="3044117"/>
            <a:ext cx="5041292" cy="923329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DDD666-A041-E586-6750-747840EF1339}"/>
              </a:ext>
            </a:extLst>
          </p:cNvPr>
          <p:cNvSpPr/>
          <p:nvPr/>
        </p:nvSpPr>
        <p:spPr>
          <a:xfrm>
            <a:off x="6256667" y="4274907"/>
            <a:ext cx="5106131" cy="932942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F17427A-E542-C68A-7F6D-DF2A162E4DF1}"/>
              </a:ext>
            </a:extLst>
          </p:cNvPr>
          <p:cNvSpPr/>
          <p:nvPr/>
        </p:nvSpPr>
        <p:spPr>
          <a:xfrm>
            <a:off x="1063871" y="4270646"/>
            <a:ext cx="5058876" cy="916667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B04F488-7723-2C27-232E-95A98A917619}"/>
              </a:ext>
            </a:extLst>
          </p:cNvPr>
          <p:cNvSpPr/>
          <p:nvPr/>
        </p:nvSpPr>
        <p:spPr>
          <a:xfrm>
            <a:off x="3581056" y="5490513"/>
            <a:ext cx="5119157" cy="916667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956792-7A99-2984-FA72-ABE53EDEC162}"/>
              </a:ext>
            </a:extLst>
          </p:cNvPr>
          <p:cNvSpPr/>
          <p:nvPr/>
        </p:nvSpPr>
        <p:spPr>
          <a:xfrm>
            <a:off x="6243641" y="3030847"/>
            <a:ext cx="5099619" cy="923329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2415B-9052-D42D-9030-460D5D934E45}"/>
              </a:ext>
            </a:extLst>
          </p:cNvPr>
          <p:cNvSpPr txBox="1"/>
          <p:nvPr/>
        </p:nvSpPr>
        <p:spPr>
          <a:xfrm>
            <a:off x="6285871" y="3038780"/>
            <a:ext cx="51061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администрации муниципального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Тверской области, осуществляющий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земельный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90020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A0E93-3562-E90B-5FB2-BCDE7D985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DFBEB224-A233-E08E-51D0-06FFCF4A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75090" y="11253"/>
            <a:ext cx="756000" cy="938483"/>
          </a:xfrm>
          <a:prstGeom prst="rect">
            <a:avLst/>
          </a:prstGeom>
          <a:noFill/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4B7BB126-8386-FFEA-F576-C572624DC05A}"/>
              </a:ext>
            </a:extLst>
          </p:cNvPr>
          <p:cNvSpPr txBox="1">
            <a:spLocks/>
          </p:cNvSpPr>
          <p:nvPr/>
        </p:nvSpPr>
        <p:spPr bwMode="auto">
          <a:xfrm>
            <a:off x="11517259" y="6309017"/>
            <a:ext cx="400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19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37D745-2AE3-7746-D830-C7301F90C882}"/>
              </a:ext>
            </a:extLst>
          </p:cNvPr>
          <p:cNvSpPr txBox="1"/>
          <p:nvPr/>
        </p:nvSpPr>
        <p:spPr>
          <a:xfrm>
            <a:off x="1545981" y="3951059"/>
            <a:ext cx="9100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подтверждающих фактически произведенные затраты на проведение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культуртехнических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610576F-AEE8-99D9-95AD-B717CC3E12C5}"/>
              </a:ext>
            </a:extLst>
          </p:cNvPr>
          <p:cNvSpPr/>
          <p:nvPr/>
        </p:nvSpPr>
        <p:spPr>
          <a:xfrm>
            <a:off x="1481501" y="3944591"/>
            <a:ext cx="9228993" cy="794464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8F3B64-ADCA-07E1-B378-C5AFED632B41}"/>
              </a:ext>
            </a:extLst>
          </p:cNvPr>
          <p:cNvSpPr/>
          <p:nvPr/>
        </p:nvSpPr>
        <p:spPr>
          <a:xfrm>
            <a:off x="1481501" y="1759247"/>
            <a:ext cx="9228993" cy="1154163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C1F8B-D82F-47C4-B5CB-32FC3B0A4751}"/>
              </a:ext>
            </a:extLst>
          </p:cNvPr>
          <p:cNvSpPr txBox="1"/>
          <p:nvPr/>
        </p:nvSpPr>
        <p:spPr>
          <a:xfrm>
            <a:off x="1481502" y="1897747"/>
            <a:ext cx="91645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контрактов (договоров) подряда на выполнение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культуртехнических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и копии документов, подтверждающих оплату работ на проведение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культуртехнических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E7A3C1-366F-F6FE-815E-4BBF45870C13}"/>
              </a:ext>
            </a:extLst>
          </p:cNvPr>
          <p:cNvSpPr/>
          <p:nvPr/>
        </p:nvSpPr>
        <p:spPr>
          <a:xfrm>
            <a:off x="1660280" y="321488"/>
            <a:ext cx="8871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ПЕРЕЧЕНЬ ДОКУМЕНТОВ ДЛЯ ПРЕДОСТАВЛЕНИЯ СУБСИДИИ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F1552-70A1-A76E-43CC-8A2982E22359}"/>
              </a:ext>
            </a:extLst>
          </p:cNvPr>
          <p:cNvSpPr txBox="1"/>
          <p:nvPr/>
        </p:nvSpPr>
        <p:spPr>
          <a:xfrm>
            <a:off x="3294918" y="1135999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работ подрядной организацией: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726E1-C1AC-086D-CB2F-6CD140FC9636}"/>
              </a:ext>
            </a:extLst>
          </p:cNvPr>
          <p:cNvSpPr txBox="1"/>
          <p:nvPr/>
        </p:nvSpPr>
        <p:spPr>
          <a:xfrm>
            <a:off x="3047268" y="3308076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выполнении работ хозяйственным способом: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24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70228"/>
              </p:ext>
            </p:extLst>
          </p:nvPr>
        </p:nvGraphicFramePr>
        <p:xfrm>
          <a:off x="929679" y="1245746"/>
          <a:ext cx="10813830" cy="4482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300"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затрат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77800" marR="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от стоимости объекта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300">
                <a:tc>
                  <a:txBody>
                    <a:bodyPr/>
                    <a:lstStyle/>
                    <a:p>
                      <a:pPr marL="177800" marR="84455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животноводческих комплексов </a:t>
                      </a:r>
                    </a:p>
                    <a:p>
                      <a:pPr marL="177800" marR="84455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1000 скотомест 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2800" b="1" spc="-10" dirty="0">
                          <a:solidFill>
                            <a:srgbClr val="0569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2800" b="1" spc="-50" dirty="0">
                          <a:solidFill>
                            <a:srgbClr val="0569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3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pPr marL="177800" marR="84455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кормового центра для </a:t>
                      </a:r>
                    </a:p>
                    <a:p>
                      <a:pPr marL="177800" marR="84455" indent="0" algn="ctr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молочного животноводства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pPr marL="177800" marR="84455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зернохранилищ</a:t>
                      </a:r>
                    </a:p>
                  </a:txBody>
                  <a:tcPr marL="0" marR="0" marT="374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pPr marL="177800" marR="84455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(или) модернизация  селекционно-семеноводческих центров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(CC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Ц)</a:t>
                      </a:r>
                    </a:p>
                  </a:txBody>
                  <a:tcPr marL="0" marR="0" marT="374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pPr marL="177800" marR="84455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убойного цеха для КРС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2800" b="1" spc="-10" dirty="0">
                          <a:solidFill>
                            <a:srgbClr val="0569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2800" b="1" spc="-50" dirty="0">
                          <a:solidFill>
                            <a:srgbClr val="0569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3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pPr marL="177800" marR="8255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(или) модернизация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хранилищ картофеля и (или) овощей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800" b="1" spc="-10" dirty="0">
                        <a:solidFill>
                          <a:srgbClr val="0569B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286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23">
                <a:tc>
                  <a:txBody>
                    <a:bodyPr/>
                    <a:lstStyle/>
                    <a:p>
                      <a:pPr marL="177800" marR="8255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технологическое присоединение (газ, э/эн.) 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23">
                <a:tc>
                  <a:txBody>
                    <a:bodyPr/>
                    <a:lstStyle/>
                    <a:p>
                      <a:pPr marL="177800" marR="8255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 орошения </a:t>
                      </a:r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 взаимосвязанных сооружений обеспечивающих оптимальный водно-солевой режим почв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74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spc="-10" dirty="0">
                          <a:solidFill>
                            <a:srgbClr val="0569B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2800" b="1" spc="-50" dirty="0">
                          <a:solidFill>
                            <a:srgbClr val="0569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8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255680" y="5943355"/>
            <a:ext cx="1085608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Объекты АПК стоимостью выше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0569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млн руб. </a:t>
            </a:r>
            <a:r>
              <a:rPr kumimoji="0" lang="ru-RU" sz="2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возмещения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0569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 20 %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37FE4F0-F203-9B7C-0AB7-2021F61A9CBE}"/>
              </a:ext>
            </a:extLst>
          </p:cNvPr>
          <p:cNvSpPr/>
          <p:nvPr/>
        </p:nvSpPr>
        <p:spPr>
          <a:xfrm>
            <a:off x="1255680" y="-9374"/>
            <a:ext cx="10668600" cy="88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НАПРАВЛЕНИЯ</a:t>
            </a:r>
            <a:r>
              <a:rPr lang="ru-RU" sz="2000" b="1" strike="noStrike" spc="-1" dirty="0">
                <a:solidFill>
                  <a:srgbClr val="A88000"/>
                </a:solidFill>
                <a:latin typeface="Times New Roman"/>
                <a:ea typeface="DejaVu Sans"/>
              </a:rPr>
              <a:t> ПРЕДОСТАВЛЕНИЯ СУБСИДИИ 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НА ВОЗМЕЩЕНИЕ ЗАТРАТ НА СОЗДАНИЕ И (ИЛИ) МОДЕРНИЗАЦИЮ ОБЪЕКТОВ АПК</a:t>
            </a:r>
            <a:r>
              <a:rPr kumimoji="0" lang="ru-RU" sz="2000" b="1" i="0" u="none" strike="noStrike" kern="1200" cap="none" spc="-1" normalizeH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 ТВЕРСКОЙ ОБЛАСТИ</a:t>
            </a:r>
            <a:endParaRPr lang="ru-RU" sz="2000" b="0" strike="noStrike" spc="-1" dirty="0">
              <a:latin typeface="XO Oriel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B5195541-E567-5733-E1BE-5FBDE71D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D801E49A-B1F7-857B-A046-CC30863BF635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35396-E001-4A9A-9D9A-7FB4248BDA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9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288811" y="220873"/>
            <a:ext cx="9614378" cy="66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</a:rPr>
              <a:t>ПРИМЕР РАСЧЕТА СУБСИДИИ</a:t>
            </a:r>
            <a:endParaRPr lang="ru-RU" sz="2000" spc="-1" dirty="0">
              <a:latin typeface="XO Oriel"/>
            </a:endParaRPr>
          </a:p>
        </p:txBody>
      </p:sp>
      <p:sp>
        <p:nvSpPr>
          <p:cNvPr id="129" name="Скругленный прямоугольник 23"/>
          <p:cNvSpPr/>
          <p:nvPr/>
        </p:nvSpPr>
        <p:spPr>
          <a:xfrm>
            <a:off x="6157146" y="6372360"/>
            <a:ext cx="79788" cy="372904"/>
          </a:xfrm>
          <a:prstGeom prst="roundRect">
            <a:avLst>
              <a:gd name="adj" fmla="val 79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i="1" strike="noStrike" spc="-1" dirty="0">
                <a:solidFill>
                  <a:srgbClr val="002060"/>
                </a:solidFill>
                <a:latin typeface="Times New Roman"/>
              </a:rPr>
              <a:t> </a:t>
            </a:r>
            <a:endParaRPr lang="ru-RU" sz="2400" b="1" i="1" strike="noStrike" spc="-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pic>
        <p:nvPicPr>
          <p:cNvPr id="130" name="Рисунок 1"/>
          <p:cNvPicPr/>
          <p:nvPr/>
        </p:nvPicPr>
        <p:blipFill>
          <a:blip r:embed="rId2">
            <a:lum contrast="12000"/>
          </a:blip>
          <a:srcRect l="4989"/>
          <a:stretch/>
        </p:blipFill>
        <p:spPr>
          <a:xfrm>
            <a:off x="166320" y="105840"/>
            <a:ext cx="736200" cy="975600"/>
          </a:xfrm>
          <a:prstGeom prst="rect">
            <a:avLst/>
          </a:prstGeom>
          <a:ln w="0">
            <a:noFill/>
          </a:ln>
        </p:spPr>
      </p:pic>
      <p:sp>
        <p:nvSpPr>
          <p:cNvPr id="22" name="TextBox 11"/>
          <p:cNvSpPr/>
          <p:nvPr/>
        </p:nvSpPr>
        <p:spPr>
          <a:xfrm>
            <a:off x="11035002" y="6405650"/>
            <a:ext cx="84340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400" b="0" strike="noStrike" spc="-1" dirty="0">
                <a:latin typeface="XO Oriel"/>
              </a:rPr>
              <a:t>20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841CEF-AC6E-5B32-2AB4-12CFEA087A68}"/>
              </a:ext>
            </a:extLst>
          </p:cNvPr>
          <p:cNvSpPr/>
          <p:nvPr/>
        </p:nvSpPr>
        <p:spPr>
          <a:xfrm>
            <a:off x="1016977" y="1538181"/>
            <a:ext cx="10404231" cy="1643120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88F51-1581-1A74-A8CD-EA856CA8FA5D}"/>
              </a:ext>
            </a:extLst>
          </p:cNvPr>
          <p:cNvSpPr txBox="1"/>
          <p:nvPr/>
        </p:nvSpPr>
        <p:spPr>
          <a:xfrm>
            <a:off x="1060788" y="2448344"/>
            <a:ext cx="102725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26 665,7 х 50 % =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13 332,9 тыс. рублей (сумма к выплате)</a:t>
            </a:r>
          </a:p>
          <a:p>
            <a:pPr algn="ctr"/>
            <a:endParaRPr lang="ru-RU" sz="32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BAE805-24AC-D6DA-A048-4B7349C06079}"/>
              </a:ext>
            </a:extLst>
          </p:cNvPr>
          <p:cNvSpPr/>
          <p:nvPr/>
        </p:nvSpPr>
        <p:spPr>
          <a:xfrm>
            <a:off x="762499" y="3924946"/>
            <a:ext cx="11203077" cy="2638964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B8BA0-CCC7-153E-E226-81BCB9518C62}"/>
              </a:ext>
            </a:extLst>
          </p:cNvPr>
          <p:cNvSpPr txBox="1"/>
          <p:nvPr/>
        </p:nvSpPr>
        <p:spPr>
          <a:xfrm>
            <a:off x="832838" y="4055533"/>
            <a:ext cx="109136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9 963,0 х 50 % = 8 284,6 тыс. рублей </a:t>
            </a:r>
          </a:p>
          <a:p>
            <a:pPr algn="ctr"/>
            <a:r>
              <a:rPr lang="ru-RU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30 000 на 1 га:</a:t>
            </a:r>
          </a:p>
          <a:p>
            <a:pPr algn="ctr"/>
            <a:r>
              <a:rPr lang="ru-RU" sz="32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220,6 га х 30 000 руб. =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6 618,0 тыс. рублей (сумма к выплате)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5F239-0BBF-6565-80A2-D9ACA2079544}"/>
              </a:ext>
            </a:extLst>
          </p:cNvPr>
          <p:cNvSpPr txBox="1"/>
          <p:nvPr/>
        </p:nvSpPr>
        <p:spPr>
          <a:xfrm>
            <a:off x="1981200" y="995612"/>
            <a:ext cx="7857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50 % от фактических затрат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CF8F5-0D95-1A0F-4061-8B1658C7C5EF}"/>
              </a:ext>
            </a:extLst>
          </p:cNvPr>
          <p:cNvSpPr txBox="1"/>
          <p:nvPr/>
        </p:nvSpPr>
        <p:spPr>
          <a:xfrm>
            <a:off x="1047852" y="3122122"/>
            <a:ext cx="10298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50 % от фактических затрат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30 000 на 1 га: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2055" y="1900014"/>
            <a:ext cx="147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951,9 га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9493" y="1075410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ООО «Х»</a:t>
            </a:r>
            <a:endParaRPr lang="ru-RU" b="1" u="sng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8085" y="1563955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endParaRPr lang="ru-RU" b="1" u="sng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47228" y="1543302"/>
            <a:ext cx="124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  <a:endParaRPr lang="ru-RU" b="1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24247" y="1907258"/>
            <a:ext cx="2980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26 665,7 тыс.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654391" y="1556736"/>
            <a:ext cx="2168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1 ГА</a:t>
            </a:r>
            <a:endParaRPr lang="ru-RU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54391" y="1933287"/>
            <a:ext cx="224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28 013,1 руб.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70913" y="3525562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ООО «</a:t>
            </a:r>
            <a:r>
              <a:rPr lang="en-US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u="sng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89433" y="4294193"/>
            <a:ext cx="147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220,6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 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05463" y="3958134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endParaRPr lang="ru-RU" b="1" u="sng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94606" y="3937481"/>
            <a:ext cx="124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  <a:endParaRPr lang="ru-RU" b="1" u="sng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71625" y="4301437"/>
            <a:ext cx="2980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19 963,0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901769" y="3950915"/>
            <a:ext cx="2168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1 ГА</a:t>
            </a:r>
            <a:endParaRPr lang="ru-RU" b="1" u="sng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901769" y="4327466"/>
            <a:ext cx="224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90 494,1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8550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E36409-A771-8050-FACC-B23B2D08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35396-E001-4A9A-9D9A-7FB4248BDA43}" type="slidenum">
              <a:rPr lang="ru-RU" smtClean="0"/>
              <a:t>21</a:t>
            </a:fld>
            <a:endParaRPr lang="ru-RU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FD3E6288-C6DF-D0EC-7482-CA86B96F13F4}"/>
              </a:ext>
            </a:extLst>
          </p:cNvPr>
          <p:cNvSpPr/>
          <p:nvPr/>
        </p:nvSpPr>
        <p:spPr>
          <a:xfrm>
            <a:off x="1288811" y="220873"/>
            <a:ext cx="9614378" cy="66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</a:rPr>
              <a:t>НОМЕРА ТЕЛЕФОНОВ ОТВЕТСТВЕННЫХ СОТРУДНИКОВ</a:t>
            </a:r>
            <a:endParaRPr lang="ru-RU" sz="2000" spc="-1" dirty="0">
              <a:latin typeface="XO Orie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CECBF-0D1B-47CE-07F9-3AD091DCCF18}"/>
              </a:ext>
            </a:extLst>
          </p:cNvPr>
          <p:cNvSpPr txBox="1"/>
          <p:nvPr/>
        </p:nvSpPr>
        <p:spPr>
          <a:xfrm>
            <a:off x="933635" y="2125966"/>
            <a:ext cx="1032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 Антон Вячеславович – главный специалист-эксперт отдела целевых программ и инвестиций 8 (4822) 35-50-47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E2615-FDE8-06BD-2787-BB5390D0D13E}"/>
              </a:ext>
            </a:extLst>
          </p:cNvPr>
          <p:cNvSpPr txBox="1"/>
          <p:nvPr/>
        </p:nvSpPr>
        <p:spPr>
          <a:xfrm>
            <a:off x="319597" y="2984856"/>
            <a:ext cx="11283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 Дмитрий Евгеньевич – начальник отдела растениеводства 8 (4822) 34-31-03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35286-A5CC-B6F9-71F3-62A557ABA01D}"/>
              </a:ext>
            </a:extLst>
          </p:cNvPr>
          <p:cNvSpPr txBox="1"/>
          <p:nvPr/>
        </p:nvSpPr>
        <p:spPr>
          <a:xfrm>
            <a:off x="798991" y="1267076"/>
            <a:ext cx="1032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Смородин Андрей Владимирович – начальник отдела целевых программ и инвестиций                      8 (4822) 58-57-82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EDEDA-982C-5AD4-2E9A-4EBC133A9728}"/>
              </a:ext>
            </a:extLst>
          </p:cNvPr>
          <p:cNvSpPr txBox="1"/>
          <p:nvPr/>
        </p:nvSpPr>
        <p:spPr>
          <a:xfrm>
            <a:off x="798991" y="3595775"/>
            <a:ext cx="10660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Тагирова Алеся Олеговна – главный консультант отдела растениеводства 8 (4822) 34-71-00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2EA53-38F8-7882-52D0-C1DA870BDD95}"/>
              </a:ext>
            </a:extLst>
          </p:cNvPr>
          <p:cNvSpPr txBox="1"/>
          <p:nvPr/>
        </p:nvSpPr>
        <p:spPr>
          <a:xfrm>
            <a:off x="798991" y="4365143"/>
            <a:ext cx="10459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Мельхер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Анатольевна – начальник центра компетенций в сфере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сельсхозяйственной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кооперации и поддержки фермеров Тверской области 8 (4822) 36-11-69 доб. 1017</a:t>
            </a:r>
          </a:p>
        </p:txBody>
      </p:sp>
    </p:spTree>
    <p:extLst>
      <p:ext uri="{BB962C8B-B14F-4D97-AF65-F5344CB8AC3E}">
        <p14:creationId xmlns:p14="http://schemas.microsoft.com/office/powerpoint/2010/main" val="209867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8"/>
          <p:cNvSpPr/>
          <p:nvPr/>
        </p:nvSpPr>
        <p:spPr>
          <a:xfrm>
            <a:off x="1208546" y="0"/>
            <a:ext cx="10668600" cy="88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УСЛОВИЯ ПРЕДОСТАВЛЕНИЯ СУБСИДИИ 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НА ВОЗМЕЩЕНИЕ ЗАТРАТ НА СОЗДАНИЕ И (ИЛИ) МОДЕРНИЗАЦИЮ ОБЪЕКТОВ АПК</a:t>
            </a:r>
            <a:r>
              <a:rPr kumimoji="0" lang="ru-RU" sz="2000" b="1" i="0" u="none" strike="noStrike" kern="1200" cap="none" spc="-1" normalizeH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 ТВЕРСКОЙ ОБЛАСТИ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O Oriel"/>
              <a:ea typeface="DejaVu Sans"/>
              <a:cs typeface="DejaVu San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73" y="1600482"/>
            <a:ext cx="10786447" cy="4026613"/>
            <a:chOff x="1066872" y="668644"/>
            <a:chExt cx="10786447" cy="2180153"/>
          </a:xfrm>
        </p:grpSpPr>
        <p:sp>
          <p:nvSpPr>
            <p:cNvPr id="104" name="Скругленный прямоугольник 16"/>
            <p:cNvSpPr/>
            <p:nvPr/>
          </p:nvSpPr>
          <p:spPr>
            <a:xfrm>
              <a:off x="1066872" y="668644"/>
              <a:ext cx="2366737" cy="2180153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2F5597"/>
              </a:solidFill>
              <a:prstDash val="solid"/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7416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/>
                  <a:ea typeface="DejaVu Sans"/>
                  <a:cs typeface="DejaVu Sans"/>
                </a:rPr>
                <a:t>Условия</a:t>
              </a:r>
              <a:endPara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XO Oriel"/>
                <a:ea typeface="DejaVu Sans"/>
                <a:cs typeface="DejaVu Sans"/>
              </a:endParaRPr>
            </a:p>
            <a:p>
              <a:pPr marL="7416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/>
                  <a:ea typeface="DejaVu Sans"/>
                  <a:cs typeface="DejaVu Sans"/>
                </a:rPr>
                <a:t>предоставления</a:t>
              </a:r>
              <a:endPara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XO Oriel"/>
                <a:ea typeface="DejaVu Sans"/>
                <a:cs typeface="DejaVu Sans"/>
              </a:endParaRPr>
            </a:p>
            <a:p>
              <a:pPr marL="7416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/>
                  <a:ea typeface="DejaVu Sans"/>
                  <a:cs typeface="DejaVu Sans"/>
                </a:rPr>
                <a:t>субсидии</a:t>
              </a:r>
              <a:endPara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XO Oriel"/>
                <a:ea typeface="DejaVu Sans"/>
                <a:cs typeface="DejaVu Sans"/>
              </a:endParaRPr>
            </a:p>
          </p:txBody>
        </p:sp>
        <p:sp>
          <p:nvSpPr>
            <p:cNvPr id="106" name="TextBox 18"/>
            <p:cNvSpPr/>
            <p:nvPr/>
          </p:nvSpPr>
          <p:spPr>
            <a:xfrm>
              <a:off x="3609740" y="1560016"/>
              <a:ext cx="8243579" cy="44732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0">
              <a:solidFill>
                <a:srgbClr val="2F5597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DejaVu Sans"/>
                </a:rPr>
                <a:t>На момент подачи заявки объект и (или)</a:t>
              </a:r>
              <a:r>
                <a:rPr kumimoji="0" lang="ru-RU" sz="2000" b="0" i="0" u="none" strike="noStrike" kern="1200" cap="none" spc="-1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DejaVu Sans"/>
                </a:rPr>
                <a:t> оборудование введены в эксплуатацию </a:t>
              </a:r>
              <a:endPara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O Oriel"/>
                <a:ea typeface="DejaVu Sans"/>
                <a:cs typeface="DejaVu Sans"/>
              </a:endParaRPr>
            </a:p>
          </p:txBody>
        </p:sp>
        <p:sp>
          <p:nvSpPr>
            <p:cNvPr id="107" name="TextBox 23"/>
            <p:cNvSpPr/>
            <p:nvPr/>
          </p:nvSpPr>
          <p:spPr>
            <a:xfrm>
              <a:off x="3609740" y="1114330"/>
              <a:ext cx="8243579" cy="3496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0">
              <a:solidFill>
                <a:srgbClr val="2F5597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-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Создание</a:t>
              </a:r>
              <a:r>
                <a:rPr kumimoji="0" lang="ru-RU" sz="2000" b="0" i="0" u="none" strike="noStrike" kern="1200" cap="none" spc="-1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 и (или) модернизация начаты в 2024 и последующие годы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DEDFD25E-E969-4FF6-9B93-DFD96382AED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A735396-E001-4A9A-9D9A-7FB4248BDA43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43257259-826F-9612-C7BD-8FD57811EED5}"/>
              </a:ext>
            </a:extLst>
          </p:cNvPr>
          <p:cNvSpPr/>
          <p:nvPr/>
        </p:nvSpPr>
        <p:spPr>
          <a:xfrm>
            <a:off x="3245640" y="4305110"/>
            <a:ext cx="8243579" cy="13219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Наличие в собственности земельных участков – при создании объектов агропромышленного комплекса, в собственности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или пользовании – при модернизации объектов агропромышленного комплекса в соответствии с законодательством Российской Федерации.</a:t>
            </a: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7CE07BC5-6C46-68B6-52AD-70A2D0A09222}"/>
              </a:ext>
            </a:extLst>
          </p:cNvPr>
          <p:cNvSpPr/>
          <p:nvPr/>
        </p:nvSpPr>
        <p:spPr>
          <a:xfrm>
            <a:off x="3245641" y="1600483"/>
            <a:ext cx="8243579" cy="70643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СХТП и российские организации включенные в реестр МСП</a:t>
            </a:r>
            <a:endParaRPr kumimoji="0" lang="ru-RU" sz="2000" b="0" i="0" u="none" strike="noStrike" kern="1200" cap="none" spc="-1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9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E1700-C827-6736-799C-E54FF66C8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">
            <a:extLst>
              <a:ext uri="{FF2B5EF4-FFF2-40B4-BE49-F238E27FC236}">
                <a16:creationId xmlns:a16="http://schemas.microsoft.com/office/drawing/2014/main" id="{FAD003D3-B7D5-4CE1-BD63-79F92AAEEFF6}"/>
              </a:ext>
            </a:extLst>
          </p:cNvPr>
          <p:cNvSpPr/>
          <p:nvPr/>
        </p:nvSpPr>
        <p:spPr>
          <a:xfrm>
            <a:off x="1069308" y="4403560"/>
            <a:ext cx="1060277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09F522-BF18-3A9A-131E-5A84BBDBA4D2}"/>
              </a:ext>
            </a:extLst>
          </p:cNvPr>
          <p:cNvSpPr/>
          <p:nvPr/>
        </p:nvSpPr>
        <p:spPr>
          <a:xfrm>
            <a:off x="657696" y="2389549"/>
            <a:ext cx="5285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животноводческих комплексов </a:t>
            </a:r>
          </a:p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молочного направления до 1000 скотомест</a:t>
            </a:r>
            <a:endParaRPr lang="ru-RU" sz="20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и (или) модернизацию хранилищ </a:t>
            </a:r>
            <a:b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картофеля и овощей</a:t>
            </a:r>
            <a:endParaRPr lang="ru-RU" sz="20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и (или) модернизация </a:t>
            </a:r>
            <a:b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селекционно-семеноводческих центров</a:t>
            </a:r>
            <a:endParaRPr lang="ru-RU" sz="20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7F7296F-720C-F141-5380-89E014DC4D72}"/>
              </a:ext>
            </a:extLst>
          </p:cNvPr>
          <p:cNvCxnSpPr>
            <a:cxnSpLocks/>
          </p:cNvCxnSpPr>
          <p:nvPr/>
        </p:nvCxnSpPr>
        <p:spPr>
          <a:xfrm>
            <a:off x="6096000" y="1306286"/>
            <a:ext cx="0" cy="337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761C0934-10E9-2E39-9D57-3C8596F0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921C7BF-C746-0DD8-99E9-15CABA84CB46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429842" y="6467766"/>
            <a:ext cx="2743200" cy="365125"/>
          </a:xfrm>
        </p:spPr>
        <p:txBody>
          <a:bodyPr/>
          <a:lstStyle/>
          <a:p>
            <a:fld id="{AB8F3639-0455-43E0-BA90-07BD077B4FC3}" type="slidenum">
              <a:rPr lang="ru-RU" smtClean="0"/>
              <a:t>4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3E9CA-1085-9296-8B66-33CCCF4984B2}"/>
              </a:ext>
            </a:extLst>
          </p:cNvPr>
          <p:cNvSpPr/>
          <p:nvPr/>
        </p:nvSpPr>
        <p:spPr>
          <a:xfrm>
            <a:off x="1021563" y="1477246"/>
            <a:ext cx="4235018" cy="3986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Наличие заключения госэкспертизы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O Oriel"/>
              <a:ea typeface="DejaVu Sans"/>
              <a:cs typeface="DejaVu San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577AA9B-3090-4DEB-3BC2-2D93796D189B}"/>
              </a:ext>
            </a:extLst>
          </p:cNvPr>
          <p:cNvSpPr/>
          <p:nvPr/>
        </p:nvSpPr>
        <p:spPr>
          <a:xfrm>
            <a:off x="6935420" y="1477246"/>
            <a:ext cx="4478855" cy="3986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Наличие сметы ГБУ «Тверской РЦЦС» 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O Oriel"/>
              <a:ea typeface="DejaVu Sans"/>
              <a:cs typeface="DejaVu San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112201-9F38-DCDE-7F12-0465B26E0845}"/>
              </a:ext>
            </a:extLst>
          </p:cNvPr>
          <p:cNvSpPr/>
          <p:nvPr/>
        </p:nvSpPr>
        <p:spPr>
          <a:xfrm>
            <a:off x="6571440" y="2314530"/>
            <a:ext cx="57168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кормовых центров для молочного</a:t>
            </a:r>
          </a:p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животноводства</a:t>
            </a:r>
            <a:endParaRPr lang="ru-RU" sz="20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убойного цеха для КРС</a:t>
            </a:r>
            <a:endParaRPr lang="ru-RU" sz="20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зернохранилищ</a:t>
            </a:r>
            <a:endParaRPr lang="ru-RU" sz="20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систем орошения</a:t>
            </a:r>
            <a:endParaRPr lang="ru-RU" sz="20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газификацию и электрификацию объектов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капитального строительства</a:t>
            </a:r>
            <a:endParaRPr lang="ru-RU" sz="20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4CA1DA5-C3A0-9549-2833-C308FB439579}"/>
              </a:ext>
            </a:extLst>
          </p:cNvPr>
          <p:cNvSpPr/>
          <p:nvPr/>
        </p:nvSpPr>
        <p:spPr>
          <a:xfrm>
            <a:off x="1069308" y="126687"/>
            <a:ext cx="10668600" cy="88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УСЛОВИЯ ПРЕДОСТАВЛЕНИЯ СУБСИДИИ 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НА ВОЗМЕЩЕНИЕ ЗАТРАТ НА СОЗДАНИЕ И (ИЛИ) МОДЕРНИЗАЦИЮ ОБЪЕКТОВ АПК</a:t>
            </a:r>
            <a:r>
              <a:rPr kumimoji="0" lang="ru-RU" sz="2000" b="1" i="0" u="none" strike="noStrike" kern="1200" cap="none" spc="-1" normalizeH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 ТВЕРСКОЙ ОБЛАСТИ (продолжение)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O Orie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875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968EB-C07A-23DC-6368-3CA3CFB83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8">
            <a:extLst>
              <a:ext uri="{FF2B5EF4-FFF2-40B4-BE49-F238E27FC236}">
                <a16:creationId xmlns:a16="http://schemas.microsoft.com/office/drawing/2014/main" id="{48369E2A-C46E-91FC-8D35-2EC838EDCCD4}"/>
              </a:ext>
            </a:extLst>
          </p:cNvPr>
          <p:cNvSpPr/>
          <p:nvPr/>
        </p:nvSpPr>
        <p:spPr>
          <a:xfrm>
            <a:off x="1191129" y="106713"/>
            <a:ext cx="10668600" cy="88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b="1" spc="-1" dirty="0">
                <a:solidFill>
                  <a:srgbClr val="A88000"/>
                </a:solidFill>
                <a:latin typeface="Times New Roman"/>
                <a:ea typeface="DejaVu Sans"/>
                <a:cs typeface="DejaVu Sans"/>
              </a:rPr>
              <a:t>ЗАЯВОЧНАЯ ДОКУМЕНТАЦИЯ </a:t>
            </a:r>
            <a:r>
              <a:rPr kumimoji="0" lang="ru-RU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НА ПРЕДОСТАВЛЕНИЯ СУБСИДИИ </a:t>
            </a:r>
            <a:r>
              <a:rPr kumimoji="0" lang="ru-RU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НА ВОЗМЕЩЕНИЕ ЗАТРАТ НА СОЗДАНИЕ И (ИЛИ) МОДЕРНИЗАЦИЮ ОБЪЕКТОВ АПК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b="1" i="0" u="none" strike="noStrike" kern="1200" cap="none" spc="-1" normalizeH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 ТВЕРСКОЙ ОБЛАСТИ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O Oriel"/>
              <a:ea typeface="DejaVu Sans"/>
              <a:cs typeface="DejaVu San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FEA2E1B-C5A4-435E-6B8D-CB078ECAE8C4}"/>
              </a:ext>
            </a:extLst>
          </p:cNvPr>
          <p:cNvGrpSpPr/>
          <p:nvPr/>
        </p:nvGrpSpPr>
        <p:grpSpPr>
          <a:xfrm>
            <a:off x="944266" y="1234771"/>
            <a:ext cx="10751601" cy="4884329"/>
            <a:chOff x="1101707" y="730967"/>
            <a:chExt cx="10751601" cy="2228552"/>
          </a:xfrm>
        </p:grpSpPr>
        <p:sp>
          <p:nvSpPr>
            <p:cNvPr id="104" name="Скругленный прямоугольник 16">
              <a:extLst>
                <a:ext uri="{FF2B5EF4-FFF2-40B4-BE49-F238E27FC236}">
                  <a16:creationId xmlns:a16="http://schemas.microsoft.com/office/drawing/2014/main" id="{2F15D094-DC9A-1745-0F2F-8CF36E390130}"/>
                </a:ext>
              </a:extLst>
            </p:cNvPr>
            <p:cNvSpPr/>
            <p:nvPr/>
          </p:nvSpPr>
          <p:spPr>
            <a:xfrm>
              <a:off x="1101707" y="730967"/>
              <a:ext cx="2366737" cy="2228552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2F5597"/>
              </a:solidFill>
              <a:prstDash val="solid"/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7416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-1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/>
                  <a:ea typeface="DejaVu Sans"/>
                  <a:cs typeface="DejaVu Sans"/>
                </a:rPr>
                <a:t>Заявочная документация</a:t>
              </a:r>
            </a:p>
            <a:p>
              <a:pPr marL="7416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-1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/>
                  <a:ea typeface="DejaVu Sans"/>
                  <a:cs typeface="DejaVu Sans"/>
                </a:rPr>
                <a:t> для участие в отборе инвестиционных проектов </a:t>
              </a:r>
              <a:endParaRPr kumimoji="0" lang="ru-RU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XO Oriel"/>
                <a:ea typeface="DejaVu Sans"/>
                <a:cs typeface="DejaVu Sans"/>
              </a:endParaRPr>
            </a:p>
          </p:txBody>
        </p:sp>
        <p:sp>
          <p:nvSpPr>
            <p:cNvPr id="106" name="TextBox 18">
              <a:extLst>
                <a:ext uri="{FF2B5EF4-FFF2-40B4-BE49-F238E27FC236}">
                  <a16:creationId xmlns:a16="http://schemas.microsoft.com/office/drawing/2014/main" id="{CA7F03FF-90CB-5B6C-6FE7-99A1F2B924F6}"/>
                </a:ext>
              </a:extLst>
            </p:cNvPr>
            <p:cNvSpPr/>
            <p:nvPr/>
          </p:nvSpPr>
          <p:spPr>
            <a:xfrm>
              <a:off x="3609726" y="2665284"/>
              <a:ext cx="8243579" cy="29423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0">
              <a:solidFill>
                <a:srgbClr val="2F5597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DejaVu Sans"/>
                </a:rPr>
                <a:t>Информация о соответствии объекта характеристикам объектов агропромышленного комплекса в соответствии с ПСД по установленной форме</a:t>
              </a:r>
              <a:endParaRPr kumimoji="0" lang="ru-RU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O Oriel"/>
                <a:ea typeface="DejaVu Sans"/>
                <a:cs typeface="DejaVu Sans"/>
              </a:endParaRPr>
            </a:p>
          </p:txBody>
        </p:sp>
        <p:sp>
          <p:nvSpPr>
            <p:cNvPr id="112" name="TextBox 1">
              <a:extLst>
                <a:ext uri="{FF2B5EF4-FFF2-40B4-BE49-F238E27FC236}">
                  <a16:creationId xmlns:a16="http://schemas.microsoft.com/office/drawing/2014/main" id="{CC7C34FD-31D3-4349-EC21-D73865092174}"/>
                </a:ext>
              </a:extLst>
            </p:cNvPr>
            <p:cNvSpPr/>
            <p:nvPr/>
          </p:nvSpPr>
          <p:spPr>
            <a:xfrm>
              <a:off x="3609729" y="985284"/>
              <a:ext cx="8243579" cy="1678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0">
              <a:solidFill>
                <a:srgbClr val="2F5597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pc="-1" dirty="0">
                  <a:solidFill>
                    <a:srgbClr val="000000"/>
                  </a:solidFill>
                  <a:latin typeface="Times New Roman"/>
                  <a:ea typeface="DejaVu Sans"/>
                  <a:cs typeface="DejaVu Sans"/>
                </a:rPr>
                <a:t>Справка-расчет по установленной форме   </a:t>
              </a:r>
              <a:endParaRPr kumimoji="0" lang="ru-RU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O Oriel"/>
                <a:ea typeface="DejaVu Sans"/>
                <a:cs typeface="DejaVu Sans"/>
              </a:endParaRPr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8B92573C-03A1-C32D-B08E-99B5D32E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4B628361-A177-B734-2FD4-79AA708279CB}"/>
              </a:ext>
            </a:extLst>
          </p:cNvPr>
          <p:cNvSpPr txBox="1">
            <a:spLocks/>
          </p:cNvSpPr>
          <p:nvPr/>
        </p:nvSpPr>
        <p:spPr>
          <a:xfrm>
            <a:off x="8952676" y="64540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BD74AB2-F056-FF1F-9CFC-4634F4220CCD}"/>
              </a:ext>
            </a:extLst>
          </p:cNvPr>
          <p:cNvSpPr/>
          <p:nvPr/>
        </p:nvSpPr>
        <p:spPr>
          <a:xfrm>
            <a:off x="3452290" y="4124171"/>
            <a:ext cx="8243579" cy="11988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Копия сводного сметного расчета стоимости объекта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приложением копий актов приемки объектов строительства (формы КС-11, КС-14), копий платёжных документов, подтверждающих фактическую оплату и затраты на создание объектов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 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O Oriel"/>
              <a:ea typeface="DejaVu Sans"/>
              <a:cs typeface="DejaVu San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4CA3C9C-E5CA-BFEB-3B88-C80786D3BE0C}"/>
              </a:ext>
            </a:extLst>
          </p:cNvPr>
          <p:cNvSpPr/>
          <p:nvPr/>
        </p:nvSpPr>
        <p:spPr>
          <a:xfrm>
            <a:off x="3452289" y="1277867"/>
            <a:ext cx="8243579" cy="3678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Инвестиционный проект и пояснительная записка к нему в свободной форме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C82945-2BA5-5B6C-E0BA-FCEA7016928E}"/>
              </a:ext>
            </a:extLst>
          </p:cNvPr>
          <p:cNvSpPr/>
          <p:nvPr/>
        </p:nvSpPr>
        <p:spPr>
          <a:xfrm>
            <a:off x="3452286" y="2814097"/>
            <a:ext cx="8243579" cy="3678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Копия разрешения на ввод объекта в эксплуатацию</a:t>
            </a:r>
            <a:endParaRPr lang="ru-RU" spc="-1" dirty="0">
              <a:solidFill>
                <a:srgbClr val="000000"/>
              </a:solidFill>
              <a:latin typeface="Times New Roman"/>
              <a:ea typeface="DejaVu Sans"/>
              <a:cs typeface="DejaVu San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1B0B048-471F-B939-8775-21DAEF20C917}"/>
              </a:ext>
            </a:extLst>
          </p:cNvPr>
          <p:cNvSpPr/>
          <p:nvPr/>
        </p:nvSpPr>
        <p:spPr>
          <a:xfrm>
            <a:off x="3452286" y="3321207"/>
            <a:ext cx="8243579" cy="6448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Правоустанавливающие документы на земельные участки (выписка ЕГРН или договоры, подтверждающие право пользования земельными участками)</a:t>
            </a:r>
            <a:endParaRPr lang="ru-RU" spc="-1" dirty="0">
              <a:solidFill>
                <a:srgbClr val="000000"/>
              </a:solidFill>
              <a:latin typeface="Times New Roman"/>
              <a:ea typeface="DejaVu Sans"/>
              <a:cs typeface="DejaVu Sans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323F351-7DA1-DEFF-285A-3CA087F109A6}"/>
              </a:ext>
            </a:extLst>
          </p:cNvPr>
          <p:cNvSpPr/>
          <p:nvPr/>
        </p:nvSpPr>
        <p:spPr>
          <a:xfrm>
            <a:off x="3452287" y="2299805"/>
            <a:ext cx="8243579" cy="3678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Копия разрешения на строительство</a:t>
            </a:r>
            <a:endParaRPr lang="ru-RU" spc="-1" dirty="0">
              <a:solidFill>
                <a:srgbClr val="000000"/>
              </a:solidFill>
              <a:latin typeface="Times New Roman"/>
              <a:ea typeface="DejaVu Sans"/>
              <a:cs typeface="DejaVu San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84216"/>
            <a:ext cx="2743200" cy="365125"/>
          </a:xfrm>
        </p:spPr>
        <p:txBody>
          <a:bodyPr/>
          <a:lstStyle/>
          <a:p>
            <a:fld id="{6A735396-E001-4A9A-9D9A-7FB4248BDA4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90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739BB-6509-C708-A03B-206033109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8">
            <a:extLst>
              <a:ext uri="{FF2B5EF4-FFF2-40B4-BE49-F238E27FC236}">
                <a16:creationId xmlns:a16="http://schemas.microsoft.com/office/drawing/2014/main" id="{95BB9C60-4E01-5D17-4A17-758E56D0166E}"/>
              </a:ext>
            </a:extLst>
          </p:cNvPr>
          <p:cNvSpPr/>
          <p:nvPr/>
        </p:nvSpPr>
        <p:spPr>
          <a:xfrm>
            <a:off x="1191129" y="106713"/>
            <a:ext cx="10668600" cy="88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b="1" spc="-1" dirty="0">
                <a:solidFill>
                  <a:srgbClr val="A88000"/>
                </a:solidFill>
                <a:latin typeface="Times New Roman"/>
                <a:ea typeface="DejaVu Sans"/>
                <a:cs typeface="DejaVu Sans"/>
              </a:rPr>
              <a:t>СТРУКТУРА ИНВЕСТИЦИОННОГО ПРОЕКТА </a:t>
            </a:r>
            <a:r>
              <a:rPr kumimoji="0" lang="ru-RU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t>НА ПРЕДОСТАВЛЕНИЯ СУБСИДИИ </a:t>
            </a:r>
            <a:r>
              <a:rPr kumimoji="0" lang="ru-RU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НА ВОЗМЕЩЕНИЕ ЗАТРАТ НА СОЗДАНИЕ И (ИЛИ) МОДЕРНИЗАЦИЮ ОБЪЕКТОВ АПК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b="1" i="0" u="none" strike="noStrike" kern="1200" cap="none" spc="-1" normalizeH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 ТВЕРСКОЙ ОБЛАСТИ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O Oriel"/>
              <a:ea typeface="DejaVu Sans"/>
              <a:cs typeface="DejaVu San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753EF70-EB44-5D2C-DF8B-49C8481EBDE8}"/>
              </a:ext>
            </a:extLst>
          </p:cNvPr>
          <p:cNvGrpSpPr/>
          <p:nvPr/>
        </p:nvGrpSpPr>
        <p:grpSpPr>
          <a:xfrm>
            <a:off x="918134" y="1282408"/>
            <a:ext cx="10777716" cy="3932894"/>
            <a:chOff x="1075581" y="737816"/>
            <a:chExt cx="10777716" cy="1794445"/>
          </a:xfrm>
        </p:grpSpPr>
        <p:sp>
          <p:nvSpPr>
            <p:cNvPr id="104" name="Скругленный прямоугольник 16">
              <a:extLst>
                <a:ext uri="{FF2B5EF4-FFF2-40B4-BE49-F238E27FC236}">
                  <a16:creationId xmlns:a16="http://schemas.microsoft.com/office/drawing/2014/main" id="{EFA125F6-1EB2-3765-4442-ED2AA5004B0C}"/>
                </a:ext>
              </a:extLst>
            </p:cNvPr>
            <p:cNvSpPr/>
            <p:nvPr/>
          </p:nvSpPr>
          <p:spPr>
            <a:xfrm>
              <a:off x="1075581" y="737816"/>
              <a:ext cx="2366737" cy="1794445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2F5597"/>
              </a:solidFill>
              <a:prstDash val="solid"/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7416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1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spc="-1" dirty="0">
                  <a:solidFill>
                    <a:srgbClr val="002060"/>
                  </a:solidFill>
                  <a:latin typeface="Times New Roman"/>
                  <a:ea typeface="DejaVu Sans"/>
                  <a:cs typeface="DejaVu Sans"/>
                </a:rPr>
                <a:t>Структура инвестиционного проекта</a:t>
              </a:r>
              <a:endParaRPr kumimoji="0" lang="ru-RU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XO Oriel"/>
                <a:ea typeface="DejaVu Sans"/>
                <a:cs typeface="DejaVu Sans"/>
              </a:endParaRPr>
            </a:p>
          </p:txBody>
        </p:sp>
        <p:sp>
          <p:nvSpPr>
            <p:cNvPr id="106" name="TextBox 18">
              <a:extLst>
                <a:ext uri="{FF2B5EF4-FFF2-40B4-BE49-F238E27FC236}">
                  <a16:creationId xmlns:a16="http://schemas.microsoft.com/office/drawing/2014/main" id="{B6691356-3C17-80AA-4127-7205302BF8C7}"/>
                </a:ext>
              </a:extLst>
            </p:cNvPr>
            <p:cNvSpPr/>
            <p:nvPr/>
          </p:nvSpPr>
          <p:spPr>
            <a:xfrm>
              <a:off x="3609718" y="1468803"/>
              <a:ext cx="8243579" cy="1678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0">
              <a:solidFill>
                <a:srgbClr val="2F5597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pc="-1" dirty="0">
                  <a:solidFill>
                    <a:srgbClr val="000000"/>
                  </a:solidFill>
                  <a:latin typeface="Times New Roman"/>
                  <a:ea typeface="DejaVu Sans"/>
                  <a:cs typeface="DejaVu Sans"/>
                </a:rPr>
                <a:t>Количество рабочих мест</a:t>
              </a:r>
              <a:endParaRPr kumimoji="0" lang="ru-RU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O Oriel"/>
                <a:ea typeface="DejaVu Sans"/>
                <a:cs typeface="DejaVu Sans"/>
              </a:endParaRPr>
            </a:p>
          </p:txBody>
        </p:sp>
        <p:sp>
          <p:nvSpPr>
            <p:cNvPr id="112" name="TextBox 1">
              <a:extLst>
                <a:ext uri="{FF2B5EF4-FFF2-40B4-BE49-F238E27FC236}">
                  <a16:creationId xmlns:a16="http://schemas.microsoft.com/office/drawing/2014/main" id="{7FD52E26-FFDB-F54A-5655-7B5515238C5A}"/>
                </a:ext>
              </a:extLst>
            </p:cNvPr>
            <p:cNvSpPr/>
            <p:nvPr/>
          </p:nvSpPr>
          <p:spPr>
            <a:xfrm>
              <a:off x="3609718" y="1004154"/>
              <a:ext cx="8243579" cy="1678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0">
              <a:solidFill>
                <a:srgbClr val="2F5597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pc="-1" dirty="0">
                  <a:solidFill>
                    <a:srgbClr val="000000"/>
                  </a:solidFill>
                  <a:latin typeface="Times New Roman"/>
                  <a:ea typeface="DejaVu Sans"/>
                  <a:cs typeface="DejaVu Sans"/>
                </a:rPr>
                <a:t>Цели и краткое описание проекта</a:t>
              </a:r>
              <a:endParaRPr kumimoji="0" lang="ru-RU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O Oriel"/>
                <a:ea typeface="DejaVu Sans"/>
                <a:cs typeface="DejaVu Sans"/>
              </a:endParaRPr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0A8637ED-0F41-E9B9-AAF7-5B779E7B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1AAECEAB-984A-B02C-F383-DF769C30C1BB}"/>
              </a:ext>
            </a:extLst>
          </p:cNvPr>
          <p:cNvSpPr txBox="1">
            <a:spLocks/>
          </p:cNvSpPr>
          <p:nvPr/>
        </p:nvSpPr>
        <p:spPr>
          <a:xfrm>
            <a:off x="8952676" y="64540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FA13FBE-6319-883B-62C5-4B640488B00B}"/>
              </a:ext>
            </a:extLst>
          </p:cNvPr>
          <p:cNvSpPr/>
          <p:nvPr/>
        </p:nvSpPr>
        <p:spPr>
          <a:xfrm>
            <a:off x="3452271" y="1310397"/>
            <a:ext cx="8243579" cy="3678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Наименование проекта, адрес реализации проекта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F38444C-9B64-EDA4-9958-79568634E516}"/>
              </a:ext>
            </a:extLst>
          </p:cNvPr>
          <p:cNvSpPr/>
          <p:nvPr/>
        </p:nvSpPr>
        <p:spPr>
          <a:xfrm>
            <a:off x="3452271" y="2366525"/>
            <a:ext cx="8243579" cy="3678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Объём инвестиций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9349A49-49D7-2748-FEEC-3E2AFB1AB753}"/>
              </a:ext>
            </a:extLst>
          </p:cNvPr>
          <p:cNvSpPr/>
          <p:nvPr/>
        </p:nvSpPr>
        <p:spPr>
          <a:xfrm>
            <a:off x="3452271" y="4037070"/>
            <a:ext cx="8243579" cy="6448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Характер производства, общие сведения о применяемой технологии, вид и объем производимой продукции, объем выручки и затрат по шагам реализации проекта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608B5B-39AD-E319-F0C6-D879A44F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216"/>
            <a:ext cx="2743200" cy="365125"/>
          </a:xfrm>
        </p:spPr>
        <p:txBody>
          <a:bodyPr/>
          <a:lstStyle/>
          <a:p>
            <a:fld id="{6A735396-E001-4A9A-9D9A-7FB4248BDA43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532F7073-4A95-3976-8091-EA4A0683B41B}"/>
              </a:ext>
            </a:extLst>
          </p:cNvPr>
          <p:cNvSpPr/>
          <p:nvPr/>
        </p:nvSpPr>
        <p:spPr>
          <a:xfrm>
            <a:off x="3452271" y="3438743"/>
            <a:ext cx="8243579" cy="3678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Источники финансирования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O Oriel"/>
              <a:ea typeface="DejaVu Sans"/>
              <a:cs typeface="DejaVu Sans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FA06F095-172D-A659-B8FE-A0B306E6350B}"/>
              </a:ext>
            </a:extLst>
          </p:cNvPr>
          <p:cNvSpPr/>
          <p:nvPr/>
        </p:nvSpPr>
        <p:spPr>
          <a:xfrm>
            <a:off x="3452272" y="4847424"/>
            <a:ext cx="8243579" cy="3678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0">
            <a:solidFill>
              <a:srgbClr val="2F5597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  <a:cs typeface="DejaVu Sans"/>
              </a:rPr>
              <a:t>Дата выхода на проектную мощность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O Orie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3018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D8DEB-80FA-2B26-75D5-C51B1D5B6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96D54D-191F-B1F3-1E7B-94B490ADA6D9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429206" y="6492875"/>
            <a:ext cx="2743200" cy="365125"/>
          </a:xfrm>
        </p:spPr>
        <p:txBody>
          <a:bodyPr/>
          <a:lstStyle/>
          <a:p>
            <a:fld id="{AB8F3639-0455-43E0-BA90-07BD077B4FC3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4B6372B-5BAB-842B-FA14-1010064F7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26591"/>
              </p:ext>
            </p:extLst>
          </p:nvPr>
        </p:nvGraphicFramePr>
        <p:xfrm>
          <a:off x="761700" y="1804375"/>
          <a:ext cx="10668599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3603">
                  <a:extLst>
                    <a:ext uri="{9D8B030D-6E8A-4147-A177-3AD203B41FA5}">
                      <a16:colId xmlns:a16="http://schemas.microsoft.com/office/drawing/2014/main" val="3959559856"/>
                    </a:ext>
                  </a:extLst>
                </a:gridCol>
                <a:gridCol w="4924996">
                  <a:extLst>
                    <a:ext uri="{9D8B030D-6E8A-4147-A177-3AD203B41FA5}">
                      <a16:colId xmlns:a16="http://schemas.microsoft.com/office/drawing/2014/main" val="3769556520"/>
                    </a:ext>
                  </a:extLst>
                </a:gridCol>
              </a:tblGrid>
              <a:tr h="5415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сведений об объекте агропромышленного комплекса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(информация), подтверждающие соответствие сведений характеристикам объекта агропромышленного комплекса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823448"/>
                  </a:ext>
                </a:extLst>
              </a:tr>
              <a:tr h="3467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– не менее 300 тонн единовременного хранения картофеля и овощей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проектно-сметной документацией мощность хранилища для хранения картофеля и овощей составляет ___ тонн единовременного хранения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425470"/>
                  </a:ext>
                </a:extLst>
              </a:tr>
              <a:tr h="3467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объекта тепловыми, энерго- и водными ресурсами в объеме 100% от заявленной проектной мощности с подтверждением исходно-разрешительной документацией и техническими условиями присоединения, выданными соответствующими организациями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исходно-разрешительной документации и технических условий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7691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CA1C0A-7781-885E-5141-4C16AC1146D7}"/>
              </a:ext>
            </a:extLst>
          </p:cNvPr>
          <p:cNvSpPr/>
          <p:nvPr/>
        </p:nvSpPr>
        <p:spPr>
          <a:xfrm>
            <a:off x="3694910" y="925913"/>
            <a:ext cx="6035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хранилищ картофеля и овощей*</a:t>
            </a:r>
            <a:endParaRPr lang="ru-RU" sz="20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532C89F-FBCF-0506-A01E-A2E5D8DDD55D}"/>
              </a:ext>
            </a:extLst>
          </p:cNvPr>
          <p:cNvSpPr/>
          <p:nvPr/>
        </p:nvSpPr>
        <p:spPr>
          <a:xfrm>
            <a:off x="1177835" y="173189"/>
            <a:ext cx="10668600" cy="56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b="1" spc="-1" dirty="0">
                <a:solidFill>
                  <a:srgbClr val="A88000"/>
                </a:solidFill>
                <a:latin typeface="Times New Roman"/>
                <a:ea typeface="DejaVu Sans"/>
              </a:rPr>
              <a:t>ИНФОРМАЦИЯ О СООТВЕТСТВИИ ОБЪЕКТА ХАРАКТЕРИСТИКАМ ОБЪЕКТОВ АГРОПРОМЫШЛЕННОГО КОМПЛЕКСА </a:t>
            </a:r>
            <a:endParaRPr lang="ru-RU" b="0" strike="noStrike" spc="-1" dirty="0">
              <a:latin typeface="XO Oriel"/>
            </a:endParaRP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91448CEF-0E4D-C796-B58E-DCB230339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698469-12D5-A3D2-1D78-1700E0B86516}"/>
              </a:ext>
            </a:extLst>
          </p:cNvPr>
          <p:cNvSpPr/>
          <p:nvPr/>
        </p:nvSpPr>
        <p:spPr>
          <a:xfrm>
            <a:off x="3194478" y="5483127"/>
            <a:ext cx="6635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иных направлений в соответствий с Приложением 1 к Перечню документов необходимых для предоставления субсидии</a:t>
            </a:r>
            <a:endParaRPr lang="ru-RU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0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8"/>
          <p:cNvSpPr/>
          <p:nvPr/>
        </p:nvSpPr>
        <p:spPr>
          <a:xfrm>
            <a:off x="976724" y="184955"/>
            <a:ext cx="10668600" cy="65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A88000"/>
                </a:solidFill>
                <a:latin typeface="Times New Roman"/>
                <a:ea typeface="DejaVu Sans"/>
              </a:rPr>
              <a:t>РАСЧЕТ РАЗМЕРА СУБСИДИИ </a:t>
            </a: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Times New Roman"/>
              </a:rPr>
              <a:t>НА ВОЗМЕЩЕНИЕ ЗАТРАТ НА СОЗДАНИЕ И (ИЛИ) МОДЕРНИЗАЦИЮ ОБЪЕКТОВ АПК ТВЕРСКОЙ ОБЛАСТИ</a:t>
            </a:r>
            <a:endParaRPr lang="ru-RU" sz="2000" b="0" strike="noStrike" spc="-1" dirty="0">
              <a:latin typeface="XO Orie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99B7F-6B8C-27E9-3EFB-4524E46EA35C}"/>
              </a:ext>
            </a:extLst>
          </p:cNvPr>
          <p:cNvPicPr/>
          <p:nvPr/>
        </p:nvPicPr>
        <p:blipFill>
          <a:blip r:embed="rId3"/>
          <a:stretch/>
        </p:blipFill>
        <p:spPr>
          <a:xfrm flipH="1">
            <a:off x="7778033" y="2857756"/>
            <a:ext cx="158634" cy="159120"/>
          </a:xfrm>
          <a:prstGeom prst="rect">
            <a:avLst/>
          </a:prstGeom>
          <a:ln w="0">
            <a:noFill/>
          </a:ln>
        </p:spPr>
      </p:pic>
      <p:sp>
        <p:nvSpPr>
          <p:cNvPr id="9" name="Rectangle 18">
            <a:extLst>
              <a:ext uri="{FF2B5EF4-FFF2-40B4-BE49-F238E27FC236}">
                <a16:creationId xmlns:a16="http://schemas.microsoft.com/office/drawing/2014/main" id="{B092C8E2-BA83-9EA1-BAE4-FF8734994422}"/>
              </a:ext>
            </a:extLst>
          </p:cNvPr>
          <p:cNvSpPr/>
          <p:nvPr/>
        </p:nvSpPr>
        <p:spPr>
          <a:xfrm>
            <a:off x="3541516" y="1666027"/>
            <a:ext cx="3717519" cy="2383458"/>
          </a:xfrm>
          <a:prstGeom prst="rect">
            <a:avLst/>
          </a:prstGeom>
          <a:noFill/>
          <a:ln w="19050">
            <a:solidFill>
              <a:srgbClr val="2F559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trike="noStrike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1" strike="noStrike" spc="-1" dirty="0">
              <a:solidFill>
                <a:srgbClr val="203864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203864"/>
                </a:solidFill>
                <a:latin typeface="Times New Roman"/>
                <a:ea typeface="DejaVu Sans"/>
              </a:rPr>
              <a:t>Фактическая стоимость объекта агропромышленного комплекса (но не выше предельного значения стоимости объекта агропромышленного комплекса*)</a:t>
            </a:r>
          </a:p>
          <a:p>
            <a:pPr algn="ctr">
              <a:tabLst>
                <a:tab pos="0" algn="l"/>
              </a:tabLst>
            </a:pPr>
            <a:endParaRPr lang="ru-RU" sz="2000" b="1" spc="-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strike="noStrike" spc="-1" dirty="0">
              <a:latin typeface="XO Orie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76AEDB-F590-BD3D-0D2F-D2EF4BB0A437}"/>
              </a:ext>
            </a:extLst>
          </p:cNvPr>
          <p:cNvSpPr txBox="1"/>
          <p:nvPr/>
        </p:nvSpPr>
        <p:spPr>
          <a:xfrm>
            <a:off x="2000092" y="4937876"/>
            <a:ext cx="8789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Предельное значение стоимости определяется в соответствии с приказом Министерства сельского хозяйства Российской Федерации от 26.06.2024 № 350, а для хранилищ картофеля и овощей – в соответствии с приказом Министерства сельского хозяйства Российской Федерации</a:t>
            </a:r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23.06.2023 № 588.</a:t>
            </a: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A735396-E001-4A9A-9D9A-7FB4248BDA43}" type="slidenum">
              <a:rPr lang="ru-RU" smtClean="0"/>
              <a:t>8</a:t>
            </a:fld>
            <a:endParaRPr lang="ru-RU"/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0C10A512-A69F-BE71-3D86-9F44E9A2CB75}"/>
              </a:ext>
            </a:extLst>
          </p:cNvPr>
          <p:cNvSpPr/>
          <p:nvPr/>
        </p:nvSpPr>
        <p:spPr>
          <a:xfrm>
            <a:off x="8455665" y="1666027"/>
            <a:ext cx="2260232" cy="2383458"/>
          </a:xfrm>
          <a:prstGeom prst="rect">
            <a:avLst/>
          </a:prstGeom>
          <a:noFill/>
          <a:ln w="19050">
            <a:solidFill>
              <a:srgbClr val="2F559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pc="-1" dirty="0">
                <a:solidFill>
                  <a:srgbClr val="203864"/>
                </a:solidFill>
                <a:latin typeface="Times New Roman"/>
              </a:rPr>
              <a:t>Процент возмещения части прямых понесенных затрат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F93D4AB7-FDF4-A67C-1347-2B9EB2804FE5}"/>
              </a:ext>
            </a:extLst>
          </p:cNvPr>
          <p:cNvSpPr/>
          <p:nvPr/>
        </p:nvSpPr>
        <p:spPr>
          <a:xfrm>
            <a:off x="1137707" y="2479357"/>
            <a:ext cx="1797081" cy="949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203864"/>
                </a:solidFill>
                <a:latin typeface="Times New Roman"/>
                <a:ea typeface="DejaVu Sans"/>
              </a:rPr>
              <a:t>РАЗМЕР СУБСИДИИ</a:t>
            </a:r>
            <a:endParaRPr lang="ru-RU" sz="2000" strike="noStrike" spc="-1" dirty="0">
              <a:latin typeface="XO Oriel"/>
            </a:endParaRPr>
          </a:p>
        </p:txBody>
      </p:sp>
      <p:pic>
        <p:nvPicPr>
          <p:cNvPr id="12" name="Рисунок 25">
            <a:extLst>
              <a:ext uri="{FF2B5EF4-FFF2-40B4-BE49-F238E27FC236}">
                <a16:creationId xmlns:a16="http://schemas.microsoft.com/office/drawing/2014/main" id="{F6E0A837-1378-B188-A98C-1C6AA60354CB}"/>
              </a:ext>
            </a:extLst>
          </p:cNvPr>
          <p:cNvPicPr/>
          <p:nvPr/>
        </p:nvPicPr>
        <p:blipFill>
          <a:blip r:embed="rId5"/>
          <a:stretch/>
        </p:blipFill>
        <p:spPr>
          <a:xfrm flipH="1">
            <a:off x="2934788" y="2833456"/>
            <a:ext cx="402171" cy="2077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8379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EB1D7-F763-6B96-D84A-CB3578786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BF26EF1D-6A97-5984-C62C-E75A0DD6F431}"/>
              </a:ext>
            </a:extLst>
          </p:cNvPr>
          <p:cNvSpPr/>
          <p:nvPr/>
        </p:nvSpPr>
        <p:spPr>
          <a:xfrm>
            <a:off x="896797" y="145564"/>
            <a:ext cx="10668600" cy="645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</a:rPr>
              <a:t>ПРЕДЕЛЬНЫЕ ЗНАЧЕНИЯ СТОИМОСТИ 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ОБЪЕКТОВ АПК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D79A12-943A-75A4-4FC5-92897E76D172}"/>
              </a:ext>
            </a:extLst>
          </p:cNvPr>
          <p:cNvSpPr/>
          <p:nvPr/>
        </p:nvSpPr>
        <p:spPr>
          <a:xfrm>
            <a:off x="532869" y="2011501"/>
            <a:ext cx="5191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животноводческих комплексов молочного направления до 1000 скотомест</a:t>
            </a:r>
          </a:p>
          <a:p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и (или) модернизацию хранилищ картофеля и овощей</a:t>
            </a:r>
            <a:endParaRPr lang="ru-RU" sz="24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4BAC3816-383B-0599-92DE-4F2AC4D40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005"/>
          <a:stretch>
            <a:fillRect/>
          </a:stretch>
        </p:blipFill>
        <p:spPr bwMode="auto">
          <a:xfrm>
            <a:off x="83765" y="74747"/>
            <a:ext cx="756000" cy="938483"/>
          </a:xfrm>
          <a:prstGeom prst="rect">
            <a:avLst/>
          </a:prstGeom>
          <a:noFill/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D6E962B-60DD-43F3-0CF4-163E7B1CEFA6}"/>
              </a:ext>
            </a:extLst>
          </p:cNvPr>
          <p:cNvSpPr>
            <a:spLocks noGrp="1"/>
          </p:cNvSpPr>
          <p:nvPr>
            <p:ph type="sldNum" idx="3"/>
          </p:nvPr>
        </p:nvSpPr>
        <p:spPr>
          <a:xfrm>
            <a:off x="9429842" y="6479571"/>
            <a:ext cx="2743200" cy="365125"/>
          </a:xfrm>
        </p:spPr>
        <p:txBody>
          <a:bodyPr/>
          <a:lstStyle/>
          <a:p>
            <a:fld id="{AB8F3639-0455-43E0-BA90-07BD077B4FC3}" type="slidenum">
              <a:rPr lang="ru-RU" smtClean="0"/>
              <a:t>9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AB5CA-E008-72BD-BD7B-D0D014085BF4}"/>
              </a:ext>
            </a:extLst>
          </p:cNvPr>
          <p:cNvSpPr txBox="1"/>
          <p:nvPr/>
        </p:nvSpPr>
        <p:spPr>
          <a:xfrm>
            <a:off x="6231097" y="2011501"/>
            <a:ext cx="55631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627,0 тыс. рублей за </a:t>
            </a:r>
            <a:r>
              <a:rPr lang="ru-RU" sz="2000" b="1" i="0" dirty="0" err="1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ското</a:t>
            </a:r>
            <a:r>
              <a:rPr lang="ru-RU" sz="2000" b="1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-место </a:t>
            </a:r>
          </a:p>
          <a:p>
            <a:r>
              <a:rPr lang="ru-RU" sz="2000" b="1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(без учета налога на добавленную стоимость)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4C042-A758-FE54-78B3-D95E6F6AAD6D}"/>
              </a:ext>
            </a:extLst>
          </p:cNvPr>
          <p:cNvSpPr txBox="1"/>
          <p:nvPr/>
        </p:nvSpPr>
        <p:spPr>
          <a:xfrm>
            <a:off x="6467373" y="3611939"/>
            <a:ext cx="55631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23,0 тыс. рублей за тонну (без учета налога на добавленную стоимость)</a:t>
            </a:r>
            <a:endParaRPr lang="ru-RU" sz="2000" b="1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72AC964-AB28-4A9D-1FFE-A86A8497667C}"/>
              </a:ext>
            </a:extLst>
          </p:cNvPr>
          <p:cNvCxnSpPr>
            <a:cxnSpLocks/>
          </p:cNvCxnSpPr>
          <p:nvPr/>
        </p:nvCxnSpPr>
        <p:spPr>
          <a:xfrm>
            <a:off x="5364480" y="2422494"/>
            <a:ext cx="86661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0E549AC-7B6B-031E-0E13-9BD65B455171}"/>
              </a:ext>
            </a:extLst>
          </p:cNvPr>
          <p:cNvCxnSpPr>
            <a:cxnSpLocks/>
          </p:cNvCxnSpPr>
          <p:nvPr/>
        </p:nvCxnSpPr>
        <p:spPr>
          <a:xfrm>
            <a:off x="5364480" y="3965882"/>
            <a:ext cx="86661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28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1726</Words>
  <Application>Microsoft Office PowerPoint</Application>
  <PresentationFormat>Широкоэкранный</PresentationFormat>
  <Paragraphs>256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DejaVu Sans</vt:lpstr>
      <vt:lpstr>Microsoft Sans Serif</vt:lpstr>
      <vt:lpstr>PT Serif</vt:lpstr>
      <vt:lpstr>Times New Roman</vt:lpstr>
      <vt:lpstr>XO Oriel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23</cp:lastModifiedBy>
  <cp:revision>137</cp:revision>
  <cp:lastPrinted>2025-04-02T16:50:54Z</cp:lastPrinted>
  <dcterms:created xsi:type="dcterms:W3CDTF">2024-12-02T17:50:25Z</dcterms:created>
  <dcterms:modified xsi:type="dcterms:W3CDTF">2025-04-29T09:37:52Z</dcterms:modified>
</cp:coreProperties>
</file>